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Lst>
  <p:sldSz cx="18288000" cy="10287000"/>
  <p:notesSz cx="6858000" cy="9144000"/>
  <p:embeddedFontLst>
    <p:embeddedFont>
      <p:font typeface="Canva Sans" panose="020B0604020202020204" charset="0"/>
      <p:regular r:id="rId10"/>
    </p:embeddedFont>
    <p:embeddedFont>
      <p:font typeface="Canva Sans Bold" panose="020B0604020202020204" charset="0"/>
      <p:regular r:id="rId11"/>
    </p:embeddedFont>
    <p:embeddedFont>
      <p:font typeface="Computer Says No" panose="020B0604020202020204" charset="0"/>
      <p:regular r:id="rId12"/>
    </p:embeddedFont>
    <p:embeddedFont>
      <p:font typeface="League Spartan" panose="020B0604020202020204" charset="0"/>
      <p:regular r:id="rId13"/>
    </p:embeddedFont>
    <p:embeddedFont>
      <p:font typeface="Poppins Light" panose="00000400000000000000" pitchFamily="2" charset="0"/>
      <p:regular r:id="rId14"/>
    </p:embeddedFont>
    <p:embeddedFont>
      <p:font typeface="Poppins Medium" panose="00000600000000000000" pitchFamily="2" charset="0"/>
      <p:regular r:id="rId1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p:scale>
          <a:sx n="50" d="100"/>
          <a:sy n="50" d="100"/>
        </p:scale>
        <p:origin x="946" y="-95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4.fntdata"/><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3.fntdata"/><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2.fntdata"/><Relationship Id="rId5" Type="http://schemas.openxmlformats.org/officeDocument/2006/relationships/slide" Target="slides/slide4.xml"/><Relationship Id="rId15" Type="http://schemas.openxmlformats.org/officeDocument/2006/relationships/font" Target="fonts/font6.fntdata"/><Relationship Id="rId10" Type="http://schemas.openxmlformats.org/officeDocument/2006/relationships/font" Target="fonts/font1.fntdata"/><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5.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10/2/2024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10/2/2024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10/2/2024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10/2/2024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7.jpe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8.jpeg"/></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1.sv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17.jpe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5.png"/><Relationship Id="rId5" Type="http://schemas.openxmlformats.org/officeDocument/2006/relationships/image" Target="../media/image16.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63916" b="-86898"/>
            </a:stretch>
          </a:blipFill>
        </p:spPr>
      </p:sp>
      <p:sp>
        <p:nvSpPr>
          <p:cNvPr id="3" name="Freeform 3"/>
          <p:cNvSpPr/>
          <p:nvPr/>
        </p:nvSpPr>
        <p:spPr>
          <a:xfrm>
            <a:off x="-2576678" y="6172200"/>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3"/>
            <a:stretch>
              <a:fillRect/>
            </a:stretch>
          </a:blipFill>
        </p:spPr>
      </p:sp>
      <p:sp>
        <p:nvSpPr>
          <p:cNvPr id="4" name="Freeform 4"/>
          <p:cNvSpPr/>
          <p:nvPr/>
        </p:nvSpPr>
        <p:spPr>
          <a:xfrm>
            <a:off x="3268070" y="-2818506"/>
            <a:ext cx="4825046" cy="4219769"/>
          </a:xfrm>
          <a:custGeom>
            <a:avLst/>
            <a:gdLst/>
            <a:ahLst/>
            <a:cxnLst/>
            <a:rect l="l" t="t" r="r" b="b"/>
            <a:pathLst>
              <a:path w="4825046" h="4219769">
                <a:moveTo>
                  <a:pt x="0" y="0"/>
                </a:moveTo>
                <a:lnTo>
                  <a:pt x="4825046" y="0"/>
                </a:lnTo>
                <a:lnTo>
                  <a:pt x="4825046" y="4219769"/>
                </a:lnTo>
                <a:lnTo>
                  <a:pt x="0" y="4219769"/>
                </a:lnTo>
                <a:lnTo>
                  <a:pt x="0" y="0"/>
                </a:lnTo>
                <a:close/>
              </a:path>
            </a:pathLst>
          </a:custGeom>
          <a:blipFill>
            <a:blip r:embed="rId4"/>
            <a:stretch>
              <a:fillRect/>
            </a:stretch>
          </a:blipFill>
        </p:spPr>
      </p:sp>
      <p:sp>
        <p:nvSpPr>
          <p:cNvPr id="5" name="Freeform 5"/>
          <p:cNvSpPr/>
          <p:nvPr/>
        </p:nvSpPr>
        <p:spPr>
          <a:xfrm>
            <a:off x="14161481" y="-4114800"/>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3"/>
            <a:stretch>
              <a:fillRect/>
            </a:stretch>
          </a:blipFill>
        </p:spPr>
      </p:sp>
      <p:sp>
        <p:nvSpPr>
          <p:cNvPr id="6" name="Freeform 6"/>
          <p:cNvSpPr/>
          <p:nvPr/>
        </p:nvSpPr>
        <p:spPr>
          <a:xfrm>
            <a:off x="-391635" y="1333816"/>
            <a:ext cx="3948234" cy="1724379"/>
          </a:xfrm>
          <a:custGeom>
            <a:avLst/>
            <a:gdLst/>
            <a:ahLst/>
            <a:cxnLst/>
            <a:rect l="l" t="t" r="r" b="b"/>
            <a:pathLst>
              <a:path w="3948234" h="1724379">
                <a:moveTo>
                  <a:pt x="0" y="0"/>
                </a:moveTo>
                <a:lnTo>
                  <a:pt x="3948234" y="0"/>
                </a:lnTo>
                <a:lnTo>
                  <a:pt x="3948234" y="1724379"/>
                </a:lnTo>
                <a:lnTo>
                  <a:pt x="0" y="1724379"/>
                </a:lnTo>
                <a:lnTo>
                  <a:pt x="0" y="0"/>
                </a:lnTo>
                <a:close/>
              </a:path>
            </a:pathLst>
          </a:custGeom>
          <a:blipFill>
            <a:blip r:embed="rId5"/>
            <a:stretch>
              <a:fillRect/>
            </a:stretch>
          </a:blipFill>
        </p:spPr>
      </p:sp>
      <p:sp>
        <p:nvSpPr>
          <p:cNvPr id="7" name="Freeform 7"/>
          <p:cNvSpPr/>
          <p:nvPr/>
        </p:nvSpPr>
        <p:spPr>
          <a:xfrm>
            <a:off x="4601689" y="8426785"/>
            <a:ext cx="4729467" cy="4047169"/>
          </a:xfrm>
          <a:custGeom>
            <a:avLst/>
            <a:gdLst/>
            <a:ahLst/>
            <a:cxnLst/>
            <a:rect l="l" t="t" r="r" b="b"/>
            <a:pathLst>
              <a:path w="4729467" h="4047169">
                <a:moveTo>
                  <a:pt x="0" y="0"/>
                </a:moveTo>
                <a:lnTo>
                  <a:pt x="4729467" y="0"/>
                </a:lnTo>
                <a:lnTo>
                  <a:pt x="4729467" y="4047170"/>
                </a:lnTo>
                <a:lnTo>
                  <a:pt x="0" y="4047170"/>
                </a:lnTo>
                <a:lnTo>
                  <a:pt x="0" y="0"/>
                </a:lnTo>
                <a:close/>
              </a:path>
            </a:pathLst>
          </a:custGeom>
          <a:blipFill>
            <a:blip r:embed="rId6"/>
            <a:stretch>
              <a:fillRect/>
            </a:stretch>
          </a:blipFill>
        </p:spPr>
      </p:sp>
      <p:sp>
        <p:nvSpPr>
          <p:cNvPr id="8" name="Freeform 8"/>
          <p:cNvSpPr/>
          <p:nvPr/>
        </p:nvSpPr>
        <p:spPr>
          <a:xfrm flipH="1">
            <a:off x="13219985" y="4114800"/>
            <a:ext cx="8078630" cy="11840963"/>
          </a:xfrm>
          <a:custGeom>
            <a:avLst/>
            <a:gdLst/>
            <a:ahLst/>
            <a:cxnLst/>
            <a:rect l="l" t="t" r="r" b="b"/>
            <a:pathLst>
              <a:path w="8078630" h="11840963">
                <a:moveTo>
                  <a:pt x="8078630" y="0"/>
                </a:moveTo>
                <a:lnTo>
                  <a:pt x="0" y="0"/>
                </a:lnTo>
                <a:lnTo>
                  <a:pt x="0" y="11840963"/>
                </a:lnTo>
                <a:lnTo>
                  <a:pt x="8078630" y="11840963"/>
                </a:lnTo>
                <a:lnTo>
                  <a:pt x="8078630" y="0"/>
                </a:lnTo>
                <a:close/>
              </a:path>
            </a:pathLst>
          </a:custGeom>
          <a:blipFill>
            <a:blip r:embed="rId7"/>
            <a:stretch>
              <a:fillRect/>
            </a:stretch>
          </a:blipFill>
        </p:spPr>
      </p:sp>
      <p:sp>
        <p:nvSpPr>
          <p:cNvPr id="9" name="TextBox 9"/>
          <p:cNvSpPr txBox="1"/>
          <p:nvPr/>
        </p:nvSpPr>
        <p:spPr>
          <a:xfrm>
            <a:off x="3556599" y="3795531"/>
            <a:ext cx="10785249" cy="3077766"/>
          </a:xfrm>
          <a:prstGeom prst="rect">
            <a:avLst/>
          </a:prstGeom>
        </p:spPr>
        <p:txBody>
          <a:bodyPr lIns="0" tIns="0" rIns="0" bIns="0" rtlCol="0" anchor="t">
            <a:spAutoFit/>
          </a:bodyPr>
          <a:lstStyle/>
          <a:p>
            <a:pPr algn="ctr">
              <a:lnSpc>
                <a:spcPts val="7991"/>
              </a:lnSpc>
            </a:pPr>
            <a:r>
              <a:rPr lang="en-US" sz="11099" dirty="0">
                <a:solidFill>
                  <a:schemeClr val="bg1"/>
                </a:solidFill>
                <a:latin typeface="Computer Says No"/>
                <a:ea typeface="Computer Says No"/>
                <a:cs typeface="Computer Says No"/>
                <a:sym typeface="Computer Says No"/>
              </a:rPr>
              <a:t>IDE PLUGIN FOR </a:t>
            </a:r>
          </a:p>
          <a:p>
            <a:pPr algn="ctr">
              <a:lnSpc>
                <a:spcPts val="7991"/>
              </a:lnSpc>
            </a:pPr>
            <a:r>
              <a:rPr lang="en-US" sz="11099" dirty="0">
                <a:solidFill>
                  <a:schemeClr val="bg1"/>
                </a:solidFill>
                <a:latin typeface="Computer Says No"/>
                <a:ea typeface="Computer Says No"/>
                <a:cs typeface="Computer Says No"/>
                <a:sym typeface="Computer Says No"/>
              </a:rPr>
              <a:t>LARGE LANGUAGE MODEL INTEGRATION</a:t>
            </a:r>
          </a:p>
        </p:txBody>
      </p:sp>
      <p:sp>
        <p:nvSpPr>
          <p:cNvPr id="10" name="TextBox 10"/>
          <p:cNvSpPr txBox="1"/>
          <p:nvPr/>
        </p:nvSpPr>
        <p:spPr>
          <a:xfrm>
            <a:off x="5297438" y="7158219"/>
            <a:ext cx="9525" cy="523875"/>
          </a:xfrm>
          <a:prstGeom prst="rect">
            <a:avLst/>
          </a:prstGeom>
        </p:spPr>
        <p:txBody>
          <a:bodyPr lIns="0" tIns="0" rIns="0" bIns="0" rtlCol="0" anchor="t">
            <a:spAutoFit/>
          </a:bodyPr>
          <a:lstStyle/>
          <a:p>
            <a:pPr algn="ctr">
              <a:lnSpc>
                <a:spcPts val="4200"/>
              </a:lnSpc>
            </a:pPr>
            <a:endParaRPr/>
          </a:p>
        </p:txBody>
      </p:sp>
      <p:sp>
        <p:nvSpPr>
          <p:cNvPr id="11" name="TextBox 11"/>
          <p:cNvSpPr txBox="1"/>
          <p:nvPr/>
        </p:nvSpPr>
        <p:spPr>
          <a:xfrm>
            <a:off x="9139238" y="4274503"/>
            <a:ext cx="9525" cy="1566544"/>
          </a:xfrm>
          <a:prstGeom prst="rect">
            <a:avLst/>
          </a:prstGeom>
        </p:spPr>
        <p:txBody>
          <a:bodyPr lIns="0" tIns="0" rIns="0" bIns="0" rtlCol="0" anchor="t">
            <a:spAutoFit/>
          </a:bodyPr>
          <a:lstStyle/>
          <a:p>
            <a:pPr algn="ctr">
              <a:lnSpc>
                <a:spcPts val="12880"/>
              </a:lnSpc>
            </a:pPr>
            <a:endParaRPr/>
          </a:p>
        </p:txBody>
      </p:sp>
      <p:sp>
        <p:nvSpPr>
          <p:cNvPr id="12" name="TextBox 12"/>
          <p:cNvSpPr txBox="1"/>
          <p:nvPr/>
        </p:nvSpPr>
        <p:spPr>
          <a:xfrm>
            <a:off x="981968" y="7866881"/>
            <a:ext cx="3135630" cy="1581150"/>
          </a:xfrm>
          <a:prstGeom prst="rect">
            <a:avLst/>
          </a:prstGeom>
        </p:spPr>
        <p:txBody>
          <a:bodyPr lIns="0" tIns="0" rIns="0" bIns="0" rtlCol="0" anchor="t">
            <a:spAutoFit/>
          </a:bodyPr>
          <a:lstStyle/>
          <a:p>
            <a:pPr algn="just">
              <a:lnSpc>
                <a:spcPts val="4200"/>
              </a:lnSpc>
            </a:pPr>
            <a:r>
              <a:rPr lang="en-US" sz="3000" b="1">
                <a:solidFill>
                  <a:srgbClr val="FFFFFF"/>
                </a:solidFill>
                <a:latin typeface="Canva Sans Bold"/>
                <a:ea typeface="Canva Sans Bold"/>
                <a:cs typeface="Canva Sans Bold"/>
                <a:sym typeface="Canva Sans Bold"/>
              </a:rPr>
              <a:t>Created by : </a:t>
            </a:r>
          </a:p>
          <a:p>
            <a:pPr marL="647700" lvl="1" indent="-323850" algn="just">
              <a:lnSpc>
                <a:spcPts val="4200"/>
              </a:lnSpc>
              <a:buFont typeface="Arial"/>
              <a:buChar char="•"/>
            </a:pPr>
            <a:r>
              <a:rPr lang="en-US" sz="3000">
                <a:solidFill>
                  <a:srgbClr val="FFFFFF"/>
                </a:solidFill>
                <a:latin typeface="Canva Sans"/>
                <a:ea typeface="Canva Sans"/>
                <a:cs typeface="Canva Sans"/>
                <a:sym typeface="Canva Sans"/>
              </a:rPr>
              <a:t>Arpan Kumar </a:t>
            </a:r>
          </a:p>
          <a:p>
            <a:pPr marL="647700" lvl="1" indent="-323850" algn="just">
              <a:lnSpc>
                <a:spcPts val="4200"/>
              </a:lnSpc>
              <a:buFont typeface="Arial"/>
              <a:buChar char="•"/>
            </a:pPr>
            <a:r>
              <a:rPr lang="en-US" sz="3000">
                <a:solidFill>
                  <a:srgbClr val="FFFFFF"/>
                </a:solidFill>
                <a:latin typeface="Canva Sans"/>
                <a:ea typeface="Canva Sans"/>
                <a:cs typeface="Canva Sans"/>
                <a:sym typeface="Canva Sans"/>
              </a:rPr>
              <a:t>Rajat Jaiswal </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rgbClr val="844EEA">
                <a:alpha val="100000"/>
              </a:srgbClr>
            </a:gs>
            <a:gs pos="50000">
              <a:srgbClr val="5527F5">
                <a:alpha val="100000"/>
              </a:srgbClr>
            </a:gs>
            <a:gs pos="100000">
              <a:srgbClr val="041069">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AutoShape 2"/>
          <p:cNvSpPr/>
          <p:nvPr/>
        </p:nvSpPr>
        <p:spPr>
          <a:xfrm>
            <a:off x="5764344" y="5958420"/>
            <a:ext cx="0" cy="5145633"/>
          </a:xfrm>
          <a:prstGeom prst="line">
            <a:avLst/>
          </a:prstGeom>
          <a:ln w="38100" cap="flat">
            <a:solidFill>
              <a:srgbClr val="FFFFFF"/>
            </a:solidFill>
            <a:prstDash val="solid"/>
            <a:headEnd type="none" w="sm" len="sm"/>
            <a:tailEnd type="none" w="sm" len="sm"/>
          </a:ln>
        </p:spPr>
      </p:sp>
      <p:sp>
        <p:nvSpPr>
          <p:cNvPr id="3" name="AutoShape 3"/>
          <p:cNvSpPr/>
          <p:nvPr/>
        </p:nvSpPr>
        <p:spPr>
          <a:xfrm>
            <a:off x="5802444" y="-2572817"/>
            <a:ext cx="0" cy="5145633"/>
          </a:xfrm>
          <a:prstGeom prst="line">
            <a:avLst/>
          </a:prstGeom>
          <a:ln w="38100" cap="flat">
            <a:solidFill>
              <a:srgbClr val="FFFFFF"/>
            </a:solidFill>
            <a:prstDash val="solid"/>
            <a:headEnd type="none" w="sm" len="sm"/>
            <a:tailEnd type="none" w="sm" len="sm"/>
          </a:ln>
        </p:spPr>
      </p:sp>
      <p:sp>
        <p:nvSpPr>
          <p:cNvPr id="4" name="Freeform 4"/>
          <p:cNvSpPr/>
          <p:nvPr/>
        </p:nvSpPr>
        <p:spPr>
          <a:xfrm>
            <a:off x="10208092" y="-3588763"/>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2"/>
            <a:stretch>
              <a:fillRect/>
            </a:stretch>
          </a:blipFill>
        </p:spPr>
      </p:sp>
      <p:sp>
        <p:nvSpPr>
          <p:cNvPr id="5" name="Freeform 5"/>
          <p:cNvSpPr/>
          <p:nvPr/>
        </p:nvSpPr>
        <p:spPr>
          <a:xfrm>
            <a:off x="-1995996" y="5507733"/>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2"/>
            <a:stretch>
              <a:fillRect/>
            </a:stretch>
          </a:blipFill>
        </p:spPr>
      </p:sp>
      <p:sp>
        <p:nvSpPr>
          <p:cNvPr id="6" name="Freeform 6"/>
          <p:cNvSpPr/>
          <p:nvPr/>
        </p:nvSpPr>
        <p:spPr>
          <a:xfrm>
            <a:off x="-1995996" y="7317810"/>
            <a:ext cx="6049393" cy="5290528"/>
          </a:xfrm>
          <a:custGeom>
            <a:avLst/>
            <a:gdLst/>
            <a:ahLst/>
            <a:cxnLst/>
            <a:rect l="l" t="t" r="r" b="b"/>
            <a:pathLst>
              <a:path w="6049393" h="5290528">
                <a:moveTo>
                  <a:pt x="0" y="0"/>
                </a:moveTo>
                <a:lnTo>
                  <a:pt x="6049392" y="0"/>
                </a:lnTo>
                <a:lnTo>
                  <a:pt x="6049392" y="5290527"/>
                </a:lnTo>
                <a:lnTo>
                  <a:pt x="0" y="5290527"/>
                </a:lnTo>
                <a:lnTo>
                  <a:pt x="0" y="0"/>
                </a:lnTo>
                <a:close/>
              </a:path>
            </a:pathLst>
          </a:custGeom>
          <a:blipFill>
            <a:blip r:embed="rId3"/>
            <a:stretch>
              <a:fillRect/>
            </a:stretch>
          </a:blipFill>
        </p:spPr>
      </p:sp>
      <p:sp>
        <p:nvSpPr>
          <p:cNvPr id="7" name="Freeform 7"/>
          <p:cNvSpPr/>
          <p:nvPr/>
        </p:nvSpPr>
        <p:spPr>
          <a:xfrm>
            <a:off x="14771515" y="-3149182"/>
            <a:ext cx="6049393" cy="5290528"/>
          </a:xfrm>
          <a:custGeom>
            <a:avLst/>
            <a:gdLst/>
            <a:ahLst/>
            <a:cxnLst/>
            <a:rect l="l" t="t" r="r" b="b"/>
            <a:pathLst>
              <a:path w="6049393" h="5290528">
                <a:moveTo>
                  <a:pt x="0" y="0"/>
                </a:moveTo>
                <a:lnTo>
                  <a:pt x="6049392" y="0"/>
                </a:lnTo>
                <a:lnTo>
                  <a:pt x="6049392" y="5290527"/>
                </a:lnTo>
                <a:lnTo>
                  <a:pt x="0" y="5290527"/>
                </a:lnTo>
                <a:lnTo>
                  <a:pt x="0" y="0"/>
                </a:lnTo>
                <a:close/>
              </a:path>
            </a:pathLst>
          </a:custGeom>
          <a:blipFill>
            <a:blip r:embed="rId3"/>
            <a:stretch>
              <a:fillRect/>
            </a:stretch>
          </a:blipFill>
        </p:spPr>
      </p:sp>
      <p:grpSp>
        <p:nvGrpSpPr>
          <p:cNvPr id="8" name="Group 8"/>
          <p:cNvGrpSpPr/>
          <p:nvPr/>
        </p:nvGrpSpPr>
        <p:grpSpPr>
          <a:xfrm>
            <a:off x="1486169" y="1875270"/>
            <a:ext cx="5134456" cy="5134456"/>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4"/>
              <a:stretch>
                <a:fillRect l="-4381" t="-41285" r="-18677" b="-22993"/>
              </a:stretch>
            </a:blipFill>
          </p:spPr>
        </p:sp>
      </p:grpSp>
      <p:sp>
        <p:nvSpPr>
          <p:cNvPr id="10" name="TextBox 10"/>
          <p:cNvSpPr txBox="1"/>
          <p:nvPr/>
        </p:nvSpPr>
        <p:spPr>
          <a:xfrm>
            <a:off x="8047872" y="1703820"/>
            <a:ext cx="8030327" cy="1545295"/>
          </a:xfrm>
          <a:prstGeom prst="rect">
            <a:avLst/>
          </a:prstGeom>
        </p:spPr>
        <p:txBody>
          <a:bodyPr wrap="square" lIns="0" tIns="0" rIns="0" bIns="0" rtlCol="0" anchor="t">
            <a:spAutoFit/>
          </a:bodyPr>
          <a:lstStyle/>
          <a:p>
            <a:pPr algn="ctr">
              <a:lnSpc>
                <a:spcPts val="12880"/>
              </a:lnSpc>
            </a:pPr>
            <a:r>
              <a:rPr lang="en-US" sz="9200" b="1" dirty="0">
                <a:solidFill>
                  <a:srgbClr val="FFFFFF"/>
                </a:solidFill>
                <a:latin typeface="Canva Sans Bold"/>
                <a:ea typeface="Canva Sans Bold"/>
                <a:cs typeface="Canva Sans Bold"/>
                <a:sym typeface="Canva Sans Bold"/>
              </a:rPr>
              <a:t>Arpan Kumar</a:t>
            </a:r>
          </a:p>
        </p:txBody>
      </p:sp>
      <p:sp>
        <p:nvSpPr>
          <p:cNvPr id="11" name="TextBox 11"/>
          <p:cNvSpPr txBox="1"/>
          <p:nvPr/>
        </p:nvSpPr>
        <p:spPr>
          <a:xfrm>
            <a:off x="8012977" y="4317305"/>
            <a:ext cx="5667733" cy="580390"/>
          </a:xfrm>
          <a:prstGeom prst="rect">
            <a:avLst/>
          </a:prstGeom>
        </p:spPr>
        <p:txBody>
          <a:bodyPr lIns="0" tIns="0" rIns="0" bIns="0" rtlCol="0" anchor="t">
            <a:spAutoFit/>
          </a:bodyPr>
          <a:lstStyle/>
          <a:p>
            <a:pPr marL="734059" lvl="1" indent="-367030" algn="ctr">
              <a:lnSpc>
                <a:spcPts val="4759"/>
              </a:lnSpc>
              <a:buFont typeface="Arial"/>
              <a:buChar char="•"/>
            </a:pPr>
            <a:r>
              <a:rPr lang="en-US" sz="3399">
                <a:solidFill>
                  <a:srgbClr val="FFFFFF"/>
                </a:solidFill>
                <a:latin typeface="Canva Sans"/>
                <a:ea typeface="Canva Sans"/>
                <a:cs typeface="Canva Sans"/>
                <a:sym typeface="Canva Sans"/>
              </a:rPr>
              <a:t>4th year undergraduate</a:t>
            </a:r>
          </a:p>
        </p:txBody>
      </p:sp>
      <p:sp>
        <p:nvSpPr>
          <p:cNvPr id="12" name="TextBox 12"/>
          <p:cNvSpPr txBox="1"/>
          <p:nvPr/>
        </p:nvSpPr>
        <p:spPr>
          <a:xfrm>
            <a:off x="8012977" y="5038216"/>
            <a:ext cx="8922337" cy="1180465"/>
          </a:xfrm>
          <a:prstGeom prst="rect">
            <a:avLst/>
          </a:prstGeom>
        </p:spPr>
        <p:txBody>
          <a:bodyPr lIns="0" tIns="0" rIns="0" bIns="0" rtlCol="0" anchor="t">
            <a:spAutoFit/>
          </a:bodyPr>
          <a:lstStyle/>
          <a:p>
            <a:pPr marL="734059" lvl="1" indent="-367030" algn="l">
              <a:lnSpc>
                <a:spcPts val="4759"/>
              </a:lnSpc>
              <a:buFont typeface="Arial"/>
              <a:buChar char="•"/>
            </a:pPr>
            <a:r>
              <a:rPr lang="en-US" sz="3399">
                <a:solidFill>
                  <a:srgbClr val="FFFFFF"/>
                </a:solidFill>
                <a:latin typeface="Canva Sans"/>
                <a:ea typeface="Canva Sans"/>
                <a:cs typeface="Canva Sans"/>
                <a:sym typeface="Canva Sans"/>
              </a:rPr>
              <a:t>College : Indraprastha Institute of Information Technology, Delhi</a:t>
            </a:r>
          </a:p>
        </p:txBody>
      </p:sp>
      <p:sp>
        <p:nvSpPr>
          <p:cNvPr id="13" name="TextBox 13"/>
          <p:cNvSpPr txBox="1"/>
          <p:nvPr/>
        </p:nvSpPr>
        <p:spPr>
          <a:xfrm>
            <a:off x="8047873" y="6361556"/>
            <a:ext cx="10275023" cy="580390"/>
          </a:xfrm>
          <a:prstGeom prst="rect">
            <a:avLst/>
          </a:prstGeom>
        </p:spPr>
        <p:txBody>
          <a:bodyPr lIns="0" tIns="0" rIns="0" bIns="0" rtlCol="0" anchor="t">
            <a:spAutoFit/>
          </a:bodyPr>
          <a:lstStyle/>
          <a:p>
            <a:pPr marL="734059" lvl="1" indent="-367030" algn="l">
              <a:lnSpc>
                <a:spcPts val="4759"/>
              </a:lnSpc>
              <a:buFont typeface="Arial"/>
              <a:buChar char="•"/>
            </a:pPr>
            <a:r>
              <a:rPr lang="en-US" sz="3399">
                <a:solidFill>
                  <a:srgbClr val="FFFFFF"/>
                </a:solidFill>
                <a:latin typeface="Canva Sans"/>
                <a:ea typeface="Canva Sans"/>
                <a:cs typeface="Canva Sans"/>
                <a:sym typeface="Canva Sans"/>
              </a:rPr>
              <a:t>Branch : Computer Science and Engineering</a:t>
            </a:r>
          </a:p>
        </p:txBody>
      </p:sp>
      <p:sp>
        <p:nvSpPr>
          <p:cNvPr id="14" name="TextBox 14"/>
          <p:cNvSpPr txBox="1"/>
          <p:nvPr/>
        </p:nvSpPr>
        <p:spPr>
          <a:xfrm>
            <a:off x="7155863" y="7084822"/>
            <a:ext cx="8922337" cy="580390"/>
          </a:xfrm>
          <a:prstGeom prst="rect">
            <a:avLst/>
          </a:prstGeom>
        </p:spPr>
        <p:txBody>
          <a:bodyPr wrap="square" lIns="0" tIns="0" rIns="0" bIns="0" rtlCol="0" anchor="t">
            <a:spAutoFit/>
          </a:bodyPr>
          <a:lstStyle/>
          <a:p>
            <a:pPr marL="734059" lvl="1" indent="-367030" algn="ctr">
              <a:lnSpc>
                <a:spcPts val="4759"/>
              </a:lnSpc>
              <a:buFont typeface="Arial"/>
              <a:buChar char="•"/>
            </a:pPr>
            <a:r>
              <a:rPr lang="en-US" sz="3399" dirty="0">
                <a:solidFill>
                  <a:srgbClr val="FFFFFF"/>
                </a:solidFill>
                <a:latin typeface="Canva Sans"/>
                <a:ea typeface="Canva Sans"/>
                <a:cs typeface="Canva Sans"/>
                <a:sym typeface="Canva Sans"/>
              </a:rPr>
              <a:t>Email :  arpan21020@iiitd.ac.in</a:t>
            </a:r>
          </a:p>
        </p:txBody>
      </p:sp>
    </p:spTree>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rgbClr val="844EEA">
                <a:alpha val="100000"/>
              </a:srgbClr>
            </a:gs>
            <a:gs pos="50000">
              <a:srgbClr val="5527F5">
                <a:alpha val="100000"/>
              </a:srgbClr>
            </a:gs>
            <a:gs pos="100000">
              <a:srgbClr val="041069">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AutoShape 2"/>
          <p:cNvSpPr/>
          <p:nvPr/>
        </p:nvSpPr>
        <p:spPr>
          <a:xfrm>
            <a:off x="5764344" y="5958420"/>
            <a:ext cx="0" cy="5145633"/>
          </a:xfrm>
          <a:prstGeom prst="line">
            <a:avLst/>
          </a:prstGeom>
          <a:ln w="38100" cap="flat">
            <a:solidFill>
              <a:srgbClr val="FFFFFF"/>
            </a:solidFill>
            <a:prstDash val="solid"/>
            <a:headEnd type="none" w="sm" len="sm"/>
            <a:tailEnd type="none" w="sm" len="sm"/>
          </a:ln>
        </p:spPr>
      </p:sp>
      <p:sp>
        <p:nvSpPr>
          <p:cNvPr id="3" name="AutoShape 3"/>
          <p:cNvSpPr/>
          <p:nvPr/>
        </p:nvSpPr>
        <p:spPr>
          <a:xfrm>
            <a:off x="5792919" y="-2572817"/>
            <a:ext cx="0" cy="5145633"/>
          </a:xfrm>
          <a:prstGeom prst="line">
            <a:avLst/>
          </a:prstGeom>
          <a:ln w="38100" cap="flat">
            <a:solidFill>
              <a:srgbClr val="FFFFFF"/>
            </a:solidFill>
            <a:prstDash val="solid"/>
            <a:headEnd type="none" w="sm" len="sm"/>
            <a:tailEnd type="none" w="sm" len="sm"/>
          </a:ln>
        </p:spPr>
      </p:sp>
      <p:sp>
        <p:nvSpPr>
          <p:cNvPr id="4" name="Freeform 4"/>
          <p:cNvSpPr/>
          <p:nvPr/>
        </p:nvSpPr>
        <p:spPr>
          <a:xfrm>
            <a:off x="10208092" y="-3588763"/>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2"/>
            <a:stretch>
              <a:fillRect/>
            </a:stretch>
          </a:blipFill>
        </p:spPr>
      </p:sp>
      <p:sp>
        <p:nvSpPr>
          <p:cNvPr id="5" name="Freeform 5"/>
          <p:cNvSpPr/>
          <p:nvPr/>
        </p:nvSpPr>
        <p:spPr>
          <a:xfrm>
            <a:off x="-1995996" y="5507733"/>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2"/>
            <a:stretch>
              <a:fillRect/>
            </a:stretch>
          </a:blipFill>
        </p:spPr>
      </p:sp>
      <p:sp>
        <p:nvSpPr>
          <p:cNvPr id="6" name="Freeform 6"/>
          <p:cNvSpPr/>
          <p:nvPr/>
        </p:nvSpPr>
        <p:spPr>
          <a:xfrm>
            <a:off x="-1995996" y="7317810"/>
            <a:ext cx="6049393" cy="5290528"/>
          </a:xfrm>
          <a:custGeom>
            <a:avLst/>
            <a:gdLst/>
            <a:ahLst/>
            <a:cxnLst/>
            <a:rect l="l" t="t" r="r" b="b"/>
            <a:pathLst>
              <a:path w="6049393" h="5290528">
                <a:moveTo>
                  <a:pt x="0" y="0"/>
                </a:moveTo>
                <a:lnTo>
                  <a:pt x="6049392" y="0"/>
                </a:lnTo>
                <a:lnTo>
                  <a:pt x="6049392" y="5290527"/>
                </a:lnTo>
                <a:lnTo>
                  <a:pt x="0" y="5290527"/>
                </a:lnTo>
                <a:lnTo>
                  <a:pt x="0" y="0"/>
                </a:lnTo>
                <a:close/>
              </a:path>
            </a:pathLst>
          </a:custGeom>
          <a:blipFill>
            <a:blip r:embed="rId3"/>
            <a:stretch>
              <a:fillRect/>
            </a:stretch>
          </a:blipFill>
        </p:spPr>
      </p:sp>
      <p:sp>
        <p:nvSpPr>
          <p:cNvPr id="7" name="Freeform 7"/>
          <p:cNvSpPr/>
          <p:nvPr/>
        </p:nvSpPr>
        <p:spPr>
          <a:xfrm>
            <a:off x="14771515" y="-3149182"/>
            <a:ext cx="6049393" cy="5290528"/>
          </a:xfrm>
          <a:custGeom>
            <a:avLst/>
            <a:gdLst/>
            <a:ahLst/>
            <a:cxnLst/>
            <a:rect l="l" t="t" r="r" b="b"/>
            <a:pathLst>
              <a:path w="6049393" h="5290528">
                <a:moveTo>
                  <a:pt x="0" y="0"/>
                </a:moveTo>
                <a:lnTo>
                  <a:pt x="6049392" y="0"/>
                </a:lnTo>
                <a:lnTo>
                  <a:pt x="6049392" y="5290527"/>
                </a:lnTo>
                <a:lnTo>
                  <a:pt x="0" y="5290527"/>
                </a:lnTo>
                <a:lnTo>
                  <a:pt x="0" y="0"/>
                </a:lnTo>
                <a:close/>
              </a:path>
            </a:pathLst>
          </a:custGeom>
          <a:blipFill>
            <a:blip r:embed="rId3"/>
            <a:stretch>
              <a:fillRect/>
            </a:stretch>
          </a:blipFill>
        </p:spPr>
      </p:sp>
      <p:grpSp>
        <p:nvGrpSpPr>
          <p:cNvPr id="8" name="Group 8"/>
          <p:cNvGrpSpPr/>
          <p:nvPr/>
        </p:nvGrpSpPr>
        <p:grpSpPr>
          <a:xfrm>
            <a:off x="1486169" y="1816752"/>
            <a:ext cx="5134456" cy="5134456"/>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4"/>
              <a:stretch>
                <a:fillRect t="-4223" b="-23574"/>
              </a:stretch>
            </a:blipFill>
          </p:spPr>
        </p:sp>
      </p:grpSp>
      <p:sp>
        <p:nvSpPr>
          <p:cNvPr id="10" name="TextBox 10"/>
          <p:cNvSpPr txBox="1"/>
          <p:nvPr/>
        </p:nvSpPr>
        <p:spPr>
          <a:xfrm>
            <a:off x="8082341" y="1703820"/>
            <a:ext cx="7411403" cy="1566544"/>
          </a:xfrm>
          <a:prstGeom prst="rect">
            <a:avLst/>
          </a:prstGeom>
        </p:spPr>
        <p:txBody>
          <a:bodyPr lIns="0" tIns="0" rIns="0" bIns="0" rtlCol="0" anchor="t">
            <a:spAutoFit/>
          </a:bodyPr>
          <a:lstStyle/>
          <a:p>
            <a:pPr algn="ctr">
              <a:lnSpc>
                <a:spcPts val="12880"/>
              </a:lnSpc>
            </a:pPr>
            <a:r>
              <a:rPr lang="en-US" sz="9200" b="1">
                <a:solidFill>
                  <a:srgbClr val="FFFFFF"/>
                </a:solidFill>
                <a:latin typeface="Canva Sans Bold"/>
                <a:ea typeface="Canva Sans Bold"/>
                <a:cs typeface="Canva Sans Bold"/>
                <a:sym typeface="Canva Sans Bold"/>
              </a:rPr>
              <a:t>Rajat Jaiswal</a:t>
            </a:r>
          </a:p>
        </p:txBody>
      </p:sp>
      <p:sp>
        <p:nvSpPr>
          <p:cNvPr id="11" name="TextBox 11"/>
          <p:cNvSpPr txBox="1"/>
          <p:nvPr/>
        </p:nvSpPr>
        <p:spPr>
          <a:xfrm>
            <a:off x="8012977" y="4317305"/>
            <a:ext cx="5667733" cy="580390"/>
          </a:xfrm>
          <a:prstGeom prst="rect">
            <a:avLst/>
          </a:prstGeom>
        </p:spPr>
        <p:txBody>
          <a:bodyPr lIns="0" tIns="0" rIns="0" bIns="0" rtlCol="0" anchor="t">
            <a:spAutoFit/>
          </a:bodyPr>
          <a:lstStyle/>
          <a:p>
            <a:pPr marL="734059" lvl="1" indent="-367030" algn="ctr">
              <a:lnSpc>
                <a:spcPts val="4759"/>
              </a:lnSpc>
              <a:buFont typeface="Arial"/>
              <a:buChar char="•"/>
            </a:pPr>
            <a:r>
              <a:rPr lang="en-US" sz="3399">
                <a:solidFill>
                  <a:srgbClr val="FFFFFF"/>
                </a:solidFill>
                <a:latin typeface="Canva Sans"/>
                <a:ea typeface="Canva Sans"/>
                <a:cs typeface="Canva Sans"/>
                <a:sym typeface="Canva Sans"/>
              </a:rPr>
              <a:t>4th year undergraduate</a:t>
            </a:r>
          </a:p>
        </p:txBody>
      </p:sp>
      <p:sp>
        <p:nvSpPr>
          <p:cNvPr id="12" name="TextBox 12"/>
          <p:cNvSpPr txBox="1"/>
          <p:nvPr/>
        </p:nvSpPr>
        <p:spPr>
          <a:xfrm>
            <a:off x="8012977" y="5038216"/>
            <a:ext cx="8922337" cy="1180465"/>
          </a:xfrm>
          <a:prstGeom prst="rect">
            <a:avLst/>
          </a:prstGeom>
        </p:spPr>
        <p:txBody>
          <a:bodyPr lIns="0" tIns="0" rIns="0" bIns="0" rtlCol="0" anchor="t">
            <a:spAutoFit/>
          </a:bodyPr>
          <a:lstStyle/>
          <a:p>
            <a:pPr marL="734059" lvl="1" indent="-367030" algn="l">
              <a:lnSpc>
                <a:spcPts val="4759"/>
              </a:lnSpc>
              <a:buFont typeface="Arial"/>
              <a:buChar char="•"/>
            </a:pPr>
            <a:r>
              <a:rPr lang="en-US" sz="3399">
                <a:solidFill>
                  <a:srgbClr val="FFFFFF"/>
                </a:solidFill>
                <a:latin typeface="Canva Sans"/>
                <a:ea typeface="Canva Sans"/>
                <a:cs typeface="Canva Sans"/>
                <a:sym typeface="Canva Sans"/>
              </a:rPr>
              <a:t>College : Indraprastha Institute of Information Technology, Delhi</a:t>
            </a:r>
          </a:p>
        </p:txBody>
      </p:sp>
      <p:sp>
        <p:nvSpPr>
          <p:cNvPr id="13" name="TextBox 13"/>
          <p:cNvSpPr txBox="1"/>
          <p:nvPr/>
        </p:nvSpPr>
        <p:spPr>
          <a:xfrm>
            <a:off x="8047873" y="6361556"/>
            <a:ext cx="10275023" cy="1180465"/>
          </a:xfrm>
          <a:prstGeom prst="rect">
            <a:avLst/>
          </a:prstGeom>
        </p:spPr>
        <p:txBody>
          <a:bodyPr lIns="0" tIns="0" rIns="0" bIns="0" rtlCol="0" anchor="t">
            <a:spAutoFit/>
          </a:bodyPr>
          <a:lstStyle/>
          <a:p>
            <a:pPr marL="734059" lvl="1" indent="-367030" algn="l">
              <a:lnSpc>
                <a:spcPts val="4759"/>
              </a:lnSpc>
              <a:buFont typeface="Arial"/>
              <a:buChar char="•"/>
            </a:pPr>
            <a:r>
              <a:rPr lang="en-US" sz="3399">
                <a:solidFill>
                  <a:srgbClr val="FFFFFF"/>
                </a:solidFill>
                <a:latin typeface="Canva Sans"/>
                <a:ea typeface="Canva Sans"/>
                <a:cs typeface="Canva Sans"/>
                <a:sym typeface="Canva Sans"/>
              </a:rPr>
              <a:t>Branch : Electronics and Communication Engineering</a:t>
            </a:r>
          </a:p>
        </p:txBody>
      </p:sp>
      <p:sp>
        <p:nvSpPr>
          <p:cNvPr id="14" name="TextBox 14"/>
          <p:cNvSpPr txBox="1"/>
          <p:nvPr/>
        </p:nvSpPr>
        <p:spPr>
          <a:xfrm>
            <a:off x="8051861" y="7686561"/>
            <a:ext cx="6883339" cy="574196"/>
          </a:xfrm>
          <a:prstGeom prst="rect">
            <a:avLst/>
          </a:prstGeom>
        </p:spPr>
        <p:txBody>
          <a:bodyPr wrap="square" lIns="0" tIns="0" rIns="0" bIns="0" rtlCol="0" anchor="t">
            <a:spAutoFit/>
          </a:bodyPr>
          <a:lstStyle/>
          <a:p>
            <a:pPr marL="734059" lvl="1" indent="-367030" algn="ctr">
              <a:lnSpc>
                <a:spcPts val="4759"/>
              </a:lnSpc>
              <a:buFont typeface="Arial"/>
              <a:buChar char="•"/>
            </a:pPr>
            <a:r>
              <a:rPr lang="en-US" sz="3399" dirty="0">
                <a:solidFill>
                  <a:srgbClr val="FFFFFF"/>
                </a:solidFill>
                <a:latin typeface="Canva Sans"/>
                <a:ea typeface="Canva Sans"/>
                <a:cs typeface="Canva Sans"/>
                <a:sym typeface="Canva Sans"/>
              </a:rPr>
              <a:t>Email :  rajat21184@iiitd.ac.in</a:t>
            </a:r>
          </a:p>
        </p:txBody>
      </p:sp>
    </p:spTree>
  </p:cSld>
  <p:clrMapOvr>
    <a:masterClrMapping/>
  </p:clrMapOvr>
  <p:transition spd="slow">
    <p:push/>
  </p:transition>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rgbClr val="131FA8">
                <a:alpha val="100000"/>
              </a:srgbClr>
            </a:gs>
            <a:gs pos="50000">
              <a:srgbClr val="5527F5">
                <a:alpha val="100000"/>
              </a:srgbClr>
            </a:gs>
            <a:gs pos="100000">
              <a:srgbClr val="9B60EB">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TextBox 2"/>
          <p:cNvSpPr txBox="1"/>
          <p:nvPr/>
        </p:nvSpPr>
        <p:spPr>
          <a:xfrm>
            <a:off x="1256862" y="1238293"/>
            <a:ext cx="7242648" cy="923330"/>
          </a:xfrm>
          <a:prstGeom prst="rect">
            <a:avLst/>
          </a:prstGeom>
        </p:spPr>
        <p:txBody>
          <a:bodyPr lIns="0" tIns="0" rIns="0" bIns="0" rtlCol="0" anchor="t">
            <a:spAutoFit/>
          </a:bodyPr>
          <a:lstStyle/>
          <a:p>
            <a:pPr marL="0" lvl="0" indent="0" algn="ctr">
              <a:lnSpc>
                <a:spcPts val="7199"/>
              </a:lnSpc>
              <a:spcBef>
                <a:spcPct val="0"/>
              </a:spcBef>
            </a:pPr>
            <a:r>
              <a:rPr lang="en-US" sz="9999" dirty="0">
                <a:solidFill>
                  <a:schemeClr val="bg1"/>
                </a:solidFill>
                <a:latin typeface="Computer Says No"/>
                <a:ea typeface="Computer Says No"/>
                <a:cs typeface="Computer Says No"/>
                <a:sym typeface="Computer Says No"/>
              </a:rPr>
              <a:t>PROBLEM STATEMENT</a:t>
            </a:r>
          </a:p>
        </p:txBody>
      </p:sp>
      <p:sp>
        <p:nvSpPr>
          <p:cNvPr id="3" name="TextBox 3"/>
          <p:cNvSpPr txBox="1"/>
          <p:nvPr/>
        </p:nvSpPr>
        <p:spPr>
          <a:xfrm>
            <a:off x="1578720" y="2422682"/>
            <a:ext cx="9018933" cy="3633135"/>
          </a:xfrm>
          <a:prstGeom prst="rect">
            <a:avLst/>
          </a:prstGeom>
        </p:spPr>
        <p:txBody>
          <a:bodyPr lIns="0" tIns="0" rIns="0" bIns="0" rtlCol="0" anchor="t">
            <a:spAutoFit/>
          </a:bodyPr>
          <a:lstStyle/>
          <a:p>
            <a:pPr algn="l">
              <a:lnSpc>
                <a:spcPts val="2923"/>
              </a:lnSpc>
            </a:pPr>
            <a:r>
              <a:rPr lang="en-US" sz="2088" dirty="0">
                <a:solidFill>
                  <a:srgbClr val="FFFFFF"/>
                </a:solidFill>
                <a:latin typeface="Poppins Light"/>
                <a:ea typeface="Poppins Light"/>
                <a:cs typeface="Poppins Light"/>
                <a:sym typeface="Poppins Light"/>
              </a:rPr>
              <a:t>Developers frequently encounter challenges in coding, including generating code snippets, understanding complex concepts, and debugging. As developers, we often find ourselves switching between multiple tools—IDEs for coding, ChatGPT for language model assistance.</a:t>
            </a:r>
          </a:p>
          <a:p>
            <a:pPr algn="l">
              <a:lnSpc>
                <a:spcPts val="2923"/>
              </a:lnSpc>
            </a:pPr>
            <a:r>
              <a:rPr lang="en-US" sz="2088" dirty="0">
                <a:solidFill>
                  <a:srgbClr val="FFFFFF"/>
                </a:solidFill>
                <a:latin typeface="Poppins Light"/>
                <a:ea typeface="Poppins Light"/>
                <a:cs typeface="Poppins Light"/>
                <a:sym typeface="Poppins Light"/>
              </a:rPr>
              <a:t>All that switching takes time and interrupts your workflow. This is where our project comes in. We’ve created an IDE plugin that integrates directly with Large Language Models like OpenAI’s GPT, making coding smarter and faster.</a:t>
            </a:r>
          </a:p>
          <a:p>
            <a:pPr algn="l">
              <a:lnSpc>
                <a:spcPts val="2923"/>
              </a:lnSpc>
            </a:pPr>
            <a:endParaRPr lang="en-US" sz="2088" dirty="0">
              <a:solidFill>
                <a:srgbClr val="FFFFFF"/>
              </a:solidFill>
              <a:latin typeface="Poppins Light"/>
              <a:ea typeface="Poppins Light"/>
              <a:cs typeface="Poppins Light"/>
              <a:sym typeface="Poppins Light"/>
            </a:endParaRPr>
          </a:p>
        </p:txBody>
      </p:sp>
      <p:sp>
        <p:nvSpPr>
          <p:cNvPr id="4" name="AutoShape 4"/>
          <p:cNvSpPr/>
          <p:nvPr/>
        </p:nvSpPr>
        <p:spPr>
          <a:xfrm flipV="1">
            <a:off x="1578768" y="6036768"/>
            <a:ext cx="6920742" cy="19050"/>
          </a:xfrm>
          <a:prstGeom prst="line">
            <a:avLst/>
          </a:prstGeom>
          <a:ln w="38100" cap="flat">
            <a:solidFill>
              <a:srgbClr val="FFFFFF"/>
            </a:solidFill>
            <a:prstDash val="solid"/>
            <a:headEnd type="none" w="sm" len="sm"/>
            <a:tailEnd type="none" w="sm" len="sm"/>
          </a:ln>
        </p:spPr>
      </p:sp>
      <p:sp>
        <p:nvSpPr>
          <p:cNvPr id="5" name="TextBox 5"/>
          <p:cNvSpPr txBox="1"/>
          <p:nvPr/>
        </p:nvSpPr>
        <p:spPr>
          <a:xfrm>
            <a:off x="1578720" y="6474918"/>
            <a:ext cx="4832640" cy="502078"/>
          </a:xfrm>
          <a:prstGeom prst="rect">
            <a:avLst/>
          </a:prstGeom>
        </p:spPr>
        <p:txBody>
          <a:bodyPr lIns="0" tIns="0" rIns="0" bIns="0" rtlCol="0" anchor="t">
            <a:spAutoFit/>
          </a:bodyPr>
          <a:lstStyle/>
          <a:p>
            <a:pPr algn="l">
              <a:lnSpc>
                <a:spcPts val="3826"/>
              </a:lnSpc>
            </a:pPr>
            <a:r>
              <a:rPr lang="en-US" sz="2733" b="1">
                <a:solidFill>
                  <a:srgbClr val="FFFFFF"/>
                </a:solidFill>
                <a:latin typeface="Poppins Medium"/>
                <a:ea typeface="Poppins Medium"/>
                <a:cs typeface="Poppins Medium"/>
                <a:sym typeface="Poppins Medium"/>
              </a:rPr>
              <a:t>Objective</a:t>
            </a:r>
          </a:p>
        </p:txBody>
      </p:sp>
      <p:sp>
        <p:nvSpPr>
          <p:cNvPr id="6" name="TextBox 6"/>
          <p:cNvSpPr txBox="1"/>
          <p:nvPr/>
        </p:nvSpPr>
        <p:spPr>
          <a:xfrm>
            <a:off x="1578772" y="7185120"/>
            <a:ext cx="11005158" cy="2185335"/>
          </a:xfrm>
          <a:prstGeom prst="rect">
            <a:avLst/>
          </a:prstGeom>
        </p:spPr>
        <p:txBody>
          <a:bodyPr lIns="0" tIns="0" rIns="0" bIns="0" rtlCol="0" anchor="t">
            <a:spAutoFit/>
          </a:bodyPr>
          <a:lstStyle/>
          <a:p>
            <a:pPr marL="450838" lvl="1" indent="-225419" algn="l">
              <a:lnSpc>
                <a:spcPts val="2923"/>
              </a:lnSpc>
              <a:buFont typeface="Arial"/>
              <a:buChar char="•"/>
            </a:pPr>
            <a:r>
              <a:rPr lang="en-US" sz="2088">
                <a:solidFill>
                  <a:srgbClr val="FFFFFF"/>
                </a:solidFill>
                <a:latin typeface="Poppins Light"/>
                <a:ea typeface="Poppins Light"/>
                <a:cs typeface="Poppins Light"/>
                <a:sym typeface="Poppins Light"/>
              </a:rPr>
              <a:t>Seamless integration of LLM functionalities within popular IDEs, specifically Visual Studio Code (VSCode).</a:t>
            </a:r>
          </a:p>
          <a:p>
            <a:pPr marL="450838" lvl="1" indent="-225419" algn="l">
              <a:lnSpc>
                <a:spcPts val="2923"/>
              </a:lnSpc>
              <a:buFont typeface="Arial"/>
              <a:buChar char="•"/>
            </a:pPr>
            <a:r>
              <a:rPr lang="en-US" sz="2088">
                <a:solidFill>
                  <a:srgbClr val="FFFFFF"/>
                </a:solidFill>
                <a:latin typeface="Poppins Light"/>
                <a:ea typeface="Poppins Light"/>
                <a:cs typeface="Poppins Light"/>
                <a:sym typeface="Poppins Light"/>
              </a:rPr>
              <a:t>Easy access to multiple language models (e.g., Gemini, Llama3, GPT-3 Turbo) through simple API integration.</a:t>
            </a:r>
          </a:p>
          <a:p>
            <a:pPr marL="450838" lvl="1" indent="-225419" algn="l">
              <a:lnSpc>
                <a:spcPts val="2923"/>
              </a:lnSpc>
              <a:buFont typeface="Arial"/>
              <a:buChar char="•"/>
            </a:pPr>
            <a:r>
              <a:rPr lang="en-US" sz="2088">
                <a:solidFill>
                  <a:srgbClr val="FFFFFF"/>
                </a:solidFill>
                <a:latin typeface="Poppins Light"/>
                <a:ea typeface="Poppins Light"/>
                <a:cs typeface="Poppins Light"/>
                <a:sym typeface="Poppins Light"/>
              </a:rPr>
              <a:t>A user-friendly interface that allows developers to input prompts and receive outputs directly in their coding environment.</a:t>
            </a:r>
          </a:p>
        </p:txBody>
      </p:sp>
      <p:sp>
        <p:nvSpPr>
          <p:cNvPr id="7" name="Freeform 7"/>
          <p:cNvSpPr/>
          <p:nvPr/>
        </p:nvSpPr>
        <p:spPr>
          <a:xfrm>
            <a:off x="11073919" y="1186687"/>
            <a:ext cx="6988487" cy="5595357"/>
          </a:xfrm>
          <a:custGeom>
            <a:avLst/>
            <a:gdLst/>
            <a:ahLst/>
            <a:cxnLst/>
            <a:rect l="l" t="t" r="r" b="b"/>
            <a:pathLst>
              <a:path w="6988487" h="5595357">
                <a:moveTo>
                  <a:pt x="0" y="0"/>
                </a:moveTo>
                <a:lnTo>
                  <a:pt x="6988487" y="0"/>
                </a:lnTo>
                <a:lnTo>
                  <a:pt x="6988487" y="5595357"/>
                </a:lnTo>
                <a:lnTo>
                  <a:pt x="0" y="5595357"/>
                </a:lnTo>
                <a:lnTo>
                  <a:pt x="0" y="0"/>
                </a:lnTo>
                <a:close/>
              </a:path>
            </a:pathLst>
          </a:custGeom>
          <a:blipFill>
            <a:blip r:embed="rId2"/>
            <a:stretch>
              <a:fillRect/>
            </a:stretch>
          </a:blipFill>
        </p:spPr>
      </p:sp>
    </p:spTree>
  </p:cSld>
  <p:clrMapOvr>
    <a:masterClrMapping/>
  </p:clrMapOvr>
  <p:transition>
    <p:cove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63916" b="-86898"/>
            </a:stretch>
          </a:blipFill>
        </p:spPr>
      </p:sp>
      <p:sp>
        <p:nvSpPr>
          <p:cNvPr id="3" name="Freeform 3"/>
          <p:cNvSpPr/>
          <p:nvPr/>
        </p:nvSpPr>
        <p:spPr>
          <a:xfrm>
            <a:off x="12055800" y="-4438308"/>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3"/>
            <a:stretch>
              <a:fillRect/>
            </a:stretch>
          </a:blipFill>
        </p:spPr>
      </p:sp>
      <p:sp>
        <p:nvSpPr>
          <p:cNvPr id="4" name="Freeform 4"/>
          <p:cNvSpPr/>
          <p:nvPr/>
        </p:nvSpPr>
        <p:spPr>
          <a:xfrm>
            <a:off x="-4266626" y="3882271"/>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3"/>
            <a:stretch>
              <a:fillRect/>
            </a:stretch>
          </a:blipFill>
        </p:spPr>
      </p:sp>
      <p:sp>
        <p:nvSpPr>
          <p:cNvPr id="5" name="TextBox 5"/>
          <p:cNvSpPr txBox="1"/>
          <p:nvPr/>
        </p:nvSpPr>
        <p:spPr>
          <a:xfrm>
            <a:off x="3429120" y="1126003"/>
            <a:ext cx="12164198" cy="1141900"/>
          </a:xfrm>
          <a:prstGeom prst="rect">
            <a:avLst/>
          </a:prstGeom>
        </p:spPr>
        <p:txBody>
          <a:bodyPr lIns="0" tIns="0" rIns="0" bIns="0" rtlCol="0" anchor="t">
            <a:spAutoFit/>
          </a:bodyPr>
          <a:lstStyle/>
          <a:p>
            <a:pPr marL="0" lvl="0" indent="0" algn="ctr">
              <a:lnSpc>
                <a:spcPts val="7693"/>
              </a:lnSpc>
              <a:spcBef>
                <a:spcPct val="0"/>
              </a:spcBef>
            </a:pPr>
            <a:r>
              <a:rPr lang="en-US" sz="10686">
                <a:solidFill>
                  <a:srgbClr val="6866E1"/>
                </a:solidFill>
                <a:latin typeface="Computer Says No"/>
                <a:ea typeface="Computer Says No"/>
                <a:cs typeface="Computer Says No"/>
                <a:sym typeface="Computer Says No"/>
              </a:rPr>
              <a:t>USE CASE FOR IDE PLUGIN</a:t>
            </a:r>
          </a:p>
        </p:txBody>
      </p:sp>
      <p:sp>
        <p:nvSpPr>
          <p:cNvPr id="6" name="Freeform 6"/>
          <p:cNvSpPr/>
          <p:nvPr/>
        </p:nvSpPr>
        <p:spPr>
          <a:xfrm>
            <a:off x="4082750" y="2801794"/>
            <a:ext cx="2113329" cy="2113329"/>
          </a:xfrm>
          <a:custGeom>
            <a:avLst/>
            <a:gdLst/>
            <a:ahLst/>
            <a:cxnLst/>
            <a:rect l="l" t="t" r="r" b="b"/>
            <a:pathLst>
              <a:path w="2113329" h="2113329">
                <a:moveTo>
                  <a:pt x="0" y="0"/>
                </a:moveTo>
                <a:lnTo>
                  <a:pt x="2113330" y="0"/>
                </a:lnTo>
                <a:lnTo>
                  <a:pt x="2113330" y="2113329"/>
                </a:lnTo>
                <a:lnTo>
                  <a:pt x="0" y="211332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a:off x="7862955" y="2734628"/>
            <a:ext cx="2113329" cy="2113329"/>
          </a:xfrm>
          <a:custGeom>
            <a:avLst/>
            <a:gdLst/>
            <a:ahLst/>
            <a:cxnLst/>
            <a:rect l="l" t="t" r="r" b="b"/>
            <a:pathLst>
              <a:path w="2113329" h="2113329">
                <a:moveTo>
                  <a:pt x="0" y="0"/>
                </a:moveTo>
                <a:lnTo>
                  <a:pt x="2113329" y="0"/>
                </a:lnTo>
                <a:lnTo>
                  <a:pt x="2113329" y="2113329"/>
                </a:lnTo>
                <a:lnTo>
                  <a:pt x="0" y="211332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a:off x="11641692" y="2801794"/>
            <a:ext cx="2113329" cy="2113329"/>
          </a:xfrm>
          <a:custGeom>
            <a:avLst/>
            <a:gdLst/>
            <a:ahLst/>
            <a:cxnLst/>
            <a:rect l="l" t="t" r="r" b="b"/>
            <a:pathLst>
              <a:path w="2113329" h="2113329">
                <a:moveTo>
                  <a:pt x="0" y="0"/>
                </a:moveTo>
                <a:lnTo>
                  <a:pt x="2113329" y="0"/>
                </a:lnTo>
                <a:lnTo>
                  <a:pt x="2113329" y="2113329"/>
                </a:lnTo>
                <a:lnTo>
                  <a:pt x="0" y="211332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9" name="TextBox 9"/>
          <p:cNvSpPr txBox="1"/>
          <p:nvPr/>
        </p:nvSpPr>
        <p:spPr>
          <a:xfrm>
            <a:off x="4486497" y="3530396"/>
            <a:ext cx="1305836" cy="1137198"/>
          </a:xfrm>
          <a:prstGeom prst="rect">
            <a:avLst/>
          </a:prstGeom>
        </p:spPr>
        <p:txBody>
          <a:bodyPr lIns="0" tIns="0" rIns="0" bIns="0" rtlCol="0" anchor="t">
            <a:spAutoFit/>
          </a:bodyPr>
          <a:lstStyle/>
          <a:p>
            <a:pPr marL="0" lvl="0" indent="0" algn="ctr">
              <a:lnSpc>
                <a:spcPts val="7693"/>
              </a:lnSpc>
              <a:spcBef>
                <a:spcPct val="0"/>
              </a:spcBef>
            </a:pPr>
            <a:r>
              <a:rPr lang="en-US" sz="10686">
                <a:solidFill>
                  <a:srgbClr val="40B8F5"/>
                </a:solidFill>
                <a:latin typeface="Computer Says No"/>
                <a:ea typeface="Computer Says No"/>
                <a:cs typeface="Computer Says No"/>
                <a:sym typeface="Computer Says No"/>
              </a:rPr>
              <a:t>01</a:t>
            </a:r>
          </a:p>
        </p:txBody>
      </p:sp>
      <p:sp>
        <p:nvSpPr>
          <p:cNvPr id="10" name="TextBox 10"/>
          <p:cNvSpPr txBox="1"/>
          <p:nvPr/>
        </p:nvSpPr>
        <p:spPr>
          <a:xfrm>
            <a:off x="8268122" y="3465581"/>
            <a:ext cx="1305836" cy="1137198"/>
          </a:xfrm>
          <a:prstGeom prst="rect">
            <a:avLst/>
          </a:prstGeom>
        </p:spPr>
        <p:txBody>
          <a:bodyPr lIns="0" tIns="0" rIns="0" bIns="0" rtlCol="0" anchor="t">
            <a:spAutoFit/>
          </a:bodyPr>
          <a:lstStyle/>
          <a:p>
            <a:pPr marL="0" lvl="0" indent="0" algn="ctr">
              <a:lnSpc>
                <a:spcPts val="7693"/>
              </a:lnSpc>
              <a:spcBef>
                <a:spcPct val="0"/>
              </a:spcBef>
            </a:pPr>
            <a:r>
              <a:rPr lang="en-US" sz="10686">
                <a:solidFill>
                  <a:srgbClr val="40B8F5"/>
                </a:solidFill>
                <a:latin typeface="Computer Says No"/>
                <a:ea typeface="Computer Says No"/>
                <a:cs typeface="Computer Says No"/>
                <a:sym typeface="Computer Says No"/>
              </a:rPr>
              <a:t>02</a:t>
            </a:r>
          </a:p>
        </p:txBody>
      </p:sp>
      <p:sp>
        <p:nvSpPr>
          <p:cNvPr id="11" name="TextBox 11"/>
          <p:cNvSpPr txBox="1"/>
          <p:nvPr/>
        </p:nvSpPr>
        <p:spPr>
          <a:xfrm>
            <a:off x="12045438" y="3532747"/>
            <a:ext cx="1305836" cy="1137198"/>
          </a:xfrm>
          <a:prstGeom prst="rect">
            <a:avLst/>
          </a:prstGeom>
        </p:spPr>
        <p:txBody>
          <a:bodyPr lIns="0" tIns="0" rIns="0" bIns="0" rtlCol="0" anchor="t">
            <a:spAutoFit/>
          </a:bodyPr>
          <a:lstStyle/>
          <a:p>
            <a:pPr marL="0" lvl="0" indent="0" algn="ctr">
              <a:lnSpc>
                <a:spcPts val="7693"/>
              </a:lnSpc>
              <a:spcBef>
                <a:spcPct val="0"/>
              </a:spcBef>
            </a:pPr>
            <a:r>
              <a:rPr lang="en-US" sz="10686">
                <a:solidFill>
                  <a:srgbClr val="40B8F5"/>
                </a:solidFill>
                <a:latin typeface="Computer Says No"/>
                <a:ea typeface="Computer Says No"/>
                <a:cs typeface="Computer Says No"/>
                <a:sym typeface="Computer Says No"/>
              </a:rPr>
              <a:t>03</a:t>
            </a:r>
          </a:p>
        </p:txBody>
      </p:sp>
      <p:sp>
        <p:nvSpPr>
          <p:cNvPr id="12" name="AutoShape 12"/>
          <p:cNvSpPr/>
          <p:nvPr/>
        </p:nvSpPr>
        <p:spPr>
          <a:xfrm flipV="1">
            <a:off x="13755021" y="3882271"/>
            <a:ext cx="1702780" cy="0"/>
          </a:xfrm>
          <a:prstGeom prst="line">
            <a:avLst/>
          </a:prstGeom>
          <a:ln w="47625" cap="rnd">
            <a:solidFill>
              <a:srgbClr val="5CE5F8"/>
            </a:solidFill>
            <a:prstDash val="sysDot"/>
            <a:headEnd type="none" w="sm" len="sm"/>
            <a:tailEnd type="none" w="sm" len="sm"/>
          </a:ln>
        </p:spPr>
      </p:sp>
      <p:sp>
        <p:nvSpPr>
          <p:cNvPr id="13" name="TextBox 13"/>
          <p:cNvSpPr txBox="1"/>
          <p:nvPr/>
        </p:nvSpPr>
        <p:spPr>
          <a:xfrm>
            <a:off x="11137600" y="5229327"/>
            <a:ext cx="3121512" cy="388620"/>
          </a:xfrm>
          <a:prstGeom prst="rect">
            <a:avLst/>
          </a:prstGeom>
        </p:spPr>
        <p:txBody>
          <a:bodyPr lIns="0" tIns="0" rIns="0" bIns="0" rtlCol="0" anchor="t">
            <a:spAutoFit/>
          </a:bodyPr>
          <a:lstStyle/>
          <a:p>
            <a:pPr algn="ctr">
              <a:lnSpc>
                <a:spcPts val="3240"/>
              </a:lnSpc>
            </a:pPr>
            <a:r>
              <a:rPr lang="en-US" sz="2000">
                <a:solidFill>
                  <a:srgbClr val="FFFFFF"/>
                </a:solidFill>
                <a:latin typeface="League Spartan"/>
                <a:ea typeface="League Spartan"/>
                <a:cs typeface="League Spartan"/>
                <a:sym typeface="League Spartan"/>
              </a:rPr>
              <a:t>Debugging Assistance</a:t>
            </a:r>
          </a:p>
        </p:txBody>
      </p:sp>
      <p:sp>
        <p:nvSpPr>
          <p:cNvPr id="14" name="TextBox 14"/>
          <p:cNvSpPr txBox="1"/>
          <p:nvPr/>
        </p:nvSpPr>
        <p:spPr>
          <a:xfrm>
            <a:off x="7358863" y="5229327"/>
            <a:ext cx="3121512" cy="388620"/>
          </a:xfrm>
          <a:prstGeom prst="rect">
            <a:avLst/>
          </a:prstGeom>
        </p:spPr>
        <p:txBody>
          <a:bodyPr lIns="0" tIns="0" rIns="0" bIns="0" rtlCol="0" anchor="t">
            <a:spAutoFit/>
          </a:bodyPr>
          <a:lstStyle/>
          <a:p>
            <a:pPr algn="ctr">
              <a:lnSpc>
                <a:spcPts val="3240"/>
              </a:lnSpc>
            </a:pPr>
            <a:r>
              <a:rPr lang="en-US" sz="2000">
                <a:solidFill>
                  <a:srgbClr val="FFFFFF"/>
                </a:solidFill>
                <a:latin typeface="League Spartan"/>
                <a:ea typeface="League Spartan"/>
                <a:cs typeface="League Spartan"/>
                <a:sym typeface="League Spartan"/>
              </a:rPr>
              <a:t>Code Explaination</a:t>
            </a:r>
          </a:p>
        </p:txBody>
      </p:sp>
      <p:sp>
        <p:nvSpPr>
          <p:cNvPr id="15" name="AutoShape 15"/>
          <p:cNvSpPr/>
          <p:nvPr/>
        </p:nvSpPr>
        <p:spPr>
          <a:xfrm flipV="1">
            <a:off x="9938912" y="3882271"/>
            <a:ext cx="1702780" cy="0"/>
          </a:xfrm>
          <a:prstGeom prst="line">
            <a:avLst/>
          </a:prstGeom>
          <a:ln w="47625" cap="rnd">
            <a:solidFill>
              <a:srgbClr val="5CE5F8"/>
            </a:solidFill>
            <a:prstDash val="sysDot"/>
            <a:headEnd type="none" w="sm" len="sm"/>
            <a:tailEnd type="none" w="sm" len="sm"/>
          </a:ln>
        </p:spPr>
      </p:sp>
      <p:sp>
        <p:nvSpPr>
          <p:cNvPr id="16" name="AutoShape 16"/>
          <p:cNvSpPr/>
          <p:nvPr/>
        </p:nvSpPr>
        <p:spPr>
          <a:xfrm flipV="1">
            <a:off x="6160175" y="3815105"/>
            <a:ext cx="1702780" cy="0"/>
          </a:xfrm>
          <a:prstGeom prst="line">
            <a:avLst/>
          </a:prstGeom>
          <a:ln w="47625" cap="rnd">
            <a:solidFill>
              <a:srgbClr val="5CE5F8"/>
            </a:solidFill>
            <a:prstDash val="sysDot"/>
            <a:headEnd type="none" w="sm" len="sm"/>
            <a:tailEnd type="none" w="sm" len="sm"/>
          </a:ln>
        </p:spPr>
      </p:sp>
      <p:sp>
        <p:nvSpPr>
          <p:cNvPr id="17" name="TextBox 17"/>
          <p:cNvSpPr txBox="1"/>
          <p:nvPr/>
        </p:nvSpPr>
        <p:spPr>
          <a:xfrm>
            <a:off x="3580126" y="5229327"/>
            <a:ext cx="3121512" cy="388620"/>
          </a:xfrm>
          <a:prstGeom prst="rect">
            <a:avLst/>
          </a:prstGeom>
        </p:spPr>
        <p:txBody>
          <a:bodyPr lIns="0" tIns="0" rIns="0" bIns="0" rtlCol="0" anchor="t">
            <a:spAutoFit/>
          </a:bodyPr>
          <a:lstStyle/>
          <a:p>
            <a:pPr algn="ctr">
              <a:lnSpc>
                <a:spcPts val="3240"/>
              </a:lnSpc>
            </a:pPr>
            <a:r>
              <a:rPr lang="en-US" sz="2000">
                <a:solidFill>
                  <a:srgbClr val="FFFFFF"/>
                </a:solidFill>
                <a:latin typeface="League Spartan"/>
                <a:ea typeface="League Spartan"/>
                <a:cs typeface="League Spartan"/>
                <a:sym typeface="League Spartan"/>
              </a:rPr>
              <a:t>Code Autogeneration</a:t>
            </a:r>
          </a:p>
        </p:txBody>
      </p:sp>
      <p:sp>
        <p:nvSpPr>
          <p:cNvPr id="18" name="Freeform 18"/>
          <p:cNvSpPr/>
          <p:nvPr/>
        </p:nvSpPr>
        <p:spPr>
          <a:xfrm>
            <a:off x="11655131" y="6265647"/>
            <a:ext cx="2113329" cy="2113329"/>
          </a:xfrm>
          <a:custGeom>
            <a:avLst/>
            <a:gdLst/>
            <a:ahLst/>
            <a:cxnLst/>
            <a:rect l="l" t="t" r="r" b="b"/>
            <a:pathLst>
              <a:path w="2113329" h="2113329">
                <a:moveTo>
                  <a:pt x="0" y="0"/>
                </a:moveTo>
                <a:lnTo>
                  <a:pt x="2113329" y="0"/>
                </a:lnTo>
                <a:lnTo>
                  <a:pt x="2113329" y="2113330"/>
                </a:lnTo>
                <a:lnTo>
                  <a:pt x="0" y="211333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9" name="TextBox 19"/>
          <p:cNvSpPr txBox="1"/>
          <p:nvPr/>
        </p:nvSpPr>
        <p:spPr>
          <a:xfrm>
            <a:off x="12055181" y="6996600"/>
            <a:ext cx="1305836" cy="1137198"/>
          </a:xfrm>
          <a:prstGeom prst="rect">
            <a:avLst/>
          </a:prstGeom>
        </p:spPr>
        <p:txBody>
          <a:bodyPr lIns="0" tIns="0" rIns="0" bIns="0" rtlCol="0" anchor="t">
            <a:spAutoFit/>
          </a:bodyPr>
          <a:lstStyle/>
          <a:p>
            <a:pPr marL="0" lvl="0" indent="0" algn="ctr">
              <a:lnSpc>
                <a:spcPts val="7693"/>
              </a:lnSpc>
              <a:spcBef>
                <a:spcPct val="0"/>
              </a:spcBef>
            </a:pPr>
            <a:r>
              <a:rPr lang="en-US" sz="10686">
                <a:solidFill>
                  <a:srgbClr val="40B8F5"/>
                </a:solidFill>
                <a:latin typeface="Computer Says No"/>
                <a:ea typeface="Computer Says No"/>
                <a:cs typeface="Computer Says No"/>
                <a:sym typeface="Computer Says No"/>
              </a:rPr>
              <a:t>04</a:t>
            </a:r>
          </a:p>
        </p:txBody>
      </p:sp>
      <p:sp>
        <p:nvSpPr>
          <p:cNvPr id="20" name="TextBox 20"/>
          <p:cNvSpPr txBox="1"/>
          <p:nvPr/>
        </p:nvSpPr>
        <p:spPr>
          <a:xfrm>
            <a:off x="11138044" y="8693181"/>
            <a:ext cx="3121512" cy="798195"/>
          </a:xfrm>
          <a:prstGeom prst="rect">
            <a:avLst/>
          </a:prstGeom>
        </p:spPr>
        <p:txBody>
          <a:bodyPr lIns="0" tIns="0" rIns="0" bIns="0" rtlCol="0" anchor="t">
            <a:spAutoFit/>
          </a:bodyPr>
          <a:lstStyle/>
          <a:p>
            <a:pPr algn="ctr">
              <a:lnSpc>
                <a:spcPts val="3240"/>
              </a:lnSpc>
            </a:pPr>
            <a:r>
              <a:rPr lang="en-US" sz="2000">
                <a:solidFill>
                  <a:srgbClr val="FFFFFF"/>
                </a:solidFill>
                <a:latin typeface="League Spartan"/>
                <a:ea typeface="League Spartan"/>
                <a:cs typeface="League Spartan"/>
                <a:sym typeface="League Spartan"/>
              </a:rPr>
              <a:t>Auto completion and Suggestions</a:t>
            </a:r>
          </a:p>
        </p:txBody>
      </p:sp>
      <p:sp>
        <p:nvSpPr>
          <p:cNvPr id="21" name="AutoShape 21"/>
          <p:cNvSpPr/>
          <p:nvPr/>
        </p:nvSpPr>
        <p:spPr>
          <a:xfrm>
            <a:off x="9976284" y="7346124"/>
            <a:ext cx="1702780" cy="0"/>
          </a:xfrm>
          <a:prstGeom prst="line">
            <a:avLst/>
          </a:prstGeom>
          <a:ln w="47625" cap="rnd">
            <a:solidFill>
              <a:srgbClr val="5CE5F8"/>
            </a:solidFill>
            <a:prstDash val="sysDot"/>
            <a:headEnd type="none" w="sm" len="sm"/>
            <a:tailEnd type="none" w="sm" len="sm"/>
          </a:ln>
        </p:spPr>
      </p:sp>
      <p:sp>
        <p:nvSpPr>
          <p:cNvPr id="22" name="AutoShape 22"/>
          <p:cNvSpPr/>
          <p:nvPr/>
        </p:nvSpPr>
        <p:spPr>
          <a:xfrm>
            <a:off x="15481614" y="3856107"/>
            <a:ext cx="0" cy="1702780"/>
          </a:xfrm>
          <a:prstGeom prst="line">
            <a:avLst/>
          </a:prstGeom>
          <a:ln w="47625" cap="rnd">
            <a:solidFill>
              <a:srgbClr val="5CE5F8"/>
            </a:solidFill>
            <a:prstDash val="sysDot"/>
            <a:headEnd type="none" w="sm" len="sm"/>
            <a:tailEnd type="none" w="sm" len="sm"/>
          </a:ln>
        </p:spPr>
      </p:sp>
      <p:sp>
        <p:nvSpPr>
          <p:cNvPr id="23" name="AutoShape 23"/>
          <p:cNvSpPr/>
          <p:nvPr/>
        </p:nvSpPr>
        <p:spPr>
          <a:xfrm>
            <a:off x="15481614" y="5558888"/>
            <a:ext cx="0" cy="1702780"/>
          </a:xfrm>
          <a:prstGeom prst="line">
            <a:avLst/>
          </a:prstGeom>
          <a:ln w="47625" cap="rnd">
            <a:solidFill>
              <a:srgbClr val="5CE5F8"/>
            </a:solidFill>
            <a:prstDash val="sysDot"/>
            <a:headEnd type="none" w="sm" len="sm"/>
            <a:tailEnd type="none" w="sm" len="sm"/>
          </a:ln>
        </p:spPr>
      </p:sp>
      <p:sp>
        <p:nvSpPr>
          <p:cNvPr id="24" name="AutoShape 24"/>
          <p:cNvSpPr/>
          <p:nvPr/>
        </p:nvSpPr>
        <p:spPr>
          <a:xfrm>
            <a:off x="13755021" y="7322312"/>
            <a:ext cx="1838298" cy="0"/>
          </a:xfrm>
          <a:prstGeom prst="line">
            <a:avLst/>
          </a:prstGeom>
          <a:ln w="47625" cap="rnd">
            <a:solidFill>
              <a:srgbClr val="5CE5F8"/>
            </a:solidFill>
            <a:prstDash val="sysDot"/>
            <a:headEnd type="none" w="sm" len="sm"/>
            <a:tailEnd type="none" w="sm" len="sm"/>
          </a:ln>
        </p:spPr>
      </p:sp>
      <p:sp>
        <p:nvSpPr>
          <p:cNvPr id="25" name="Freeform 25"/>
          <p:cNvSpPr/>
          <p:nvPr/>
        </p:nvSpPr>
        <p:spPr>
          <a:xfrm>
            <a:off x="7805333" y="6265647"/>
            <a:ext cx="2113329" cy="2113329"/>
          </a:xfrm>
          <a:custGeom>
            <a:avLst/>
            <a:gdLst/>
            <a:ahLst/>
            <a:cxnLst/>
            <a:rect l="l" t="t" r="r" b="b"/>
            <a:pathLst>
              <a:path w="2113329" h="2113329">
                <a:moveTo>
                  <a:pt x="0" y="0"/>
                </a:moveTo>
                <a:lnTo>
                  <a:pt x="2113330" y="0"/>
                </a:lnTo>
                <a:lnTo>
                  <a:pt x="2113330" y="2113330"/>
                </a:lnTo>
                <a:lnTo>
                  <a:pt x="0" y="211333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6" name="TextBox 26"/>
          <p:cNvSpPr txBox="1"/>
          <p:nvPr/>
        </p:nvSpPr>
        <p:spPr>
          <a:xfrm>
            <a:off x="8205383" y="6996600"/>
            <a:ext cx="1305836" cy="1137198"/>
          </a:xfrm>
          <a:prstGeom prst="rect">
            <a:avLst/>
          </a:prstGeom>
        </p:spPr>
        <p:txBody>
          <a:bodyPr lIns="0" tIns="0" rIns="0" bIns="0" rtlCol="0" anchor="t">
            <a:spAutoFit/>
          </a:bodyPr>
          <a:lstStyle/>
          <a:p>
            <a:pPr marL="0" lvl="0" indent="0" algn="ctr">
              <a:lnSpc>
                <a:spcPts val="7693"/>
              </a:lnSpc>
              <a:spcBef>
                <a:spcPct val="0"/>
              </a:spcBef>
            </a:pPr>
            <a:r>
              <a:rPr lang="en-US" sz="10686">
                <a:solidFill>
                  <a:srgbClr val="40B8F5"/>
                </a:solidFill>
                <a:latin typeface="Computer Says No"/>
                <a:ea typeface="Computer Says No"/>
                <a:cs typeface="Computer Says No"/>
                <a:sym typeface="Computer Says No"/>
              </a:rPr>
              <a:t>05</a:t>
            </a:r>
          </a:p>
        </p:txBody>
      </p:sp>
      <p:sp>
        <p:nvSpPr>
          <p:cNvPr id="27" name="TextBox 27"/>
          <p:cNvSpPr txBox="1"/>
          <p:nvPr/>
        </p:nvSpPr>
        <p:spPr>
          <a:xfrm>
            <a:off x="7288246" y="8693181"/>
            <a:ext cx="3121512" cy="798195"/>
          </a:xfrm>
          <a:prstGeom prst="rect">
            <a:avLst/>
          </a:prstGeom>
        </p:spPr>
        <p:txBody>
          <a:bodyPr lIns="0" tIns="0" rIns="0" bIns="0" rtlCol="0" anchor="t">
            <a:spAutoFit/>
          </a:bodyPr>
          <a:lstStyle/>
          <a:p>
            <a:pPr algn="ctr">
              <a:lnSpc>
                <a:spcPts val="3240"/>
              </a:lnSpc>
            </a:pPr>
            <a:r>
              <a:rPr lang="en-US" sz="2000">
                <a:solidFill>
                  <a:srgbClr val="FFFFFF"/>
                </a:solidFill>
                <a:latin typeface="League Spartan"/>
                <a:ea typeface="League Spartan"/>
                <a:cs typeface="League Spartan"/>
                <a:sym typeface="League Spartan"/>
              </a:rPr>
              <a:t>Natural Language Queries</a:t>
            </a:r>
          </a:p>
        </p:txBody>
      </p:sp>
      <p:sp>
        <p:nvSpPr>
          <p:cNvPr id="28" name="AutoShape 28"/>
          <p:cNvSpPr/>
          <p:nvPr/>
        </p:nvSpPr>
        <p:spPr>
          <a:xfrm>
            <a:off x="6102553" y="7322312"/>
            <a:ext cx="1702780" cy="0"/>
          </a:xfrm>
          <a:prstGeom prst="line">
            <a:avLst/>
          </a:prstGeom>
          <a:ln w="47625" cap="rnd">
            <a:solidFill>
              <a:srgbClr val="5CE5F8"/>
            </a:solidFill>
            <a:prstDash val="sysDot"/>
            <a:headEnd type="none" w="sm" len="sm"/>
            <a:tailEnd type="none" w="sm" len="sm"/>
          </a:ln>
        </p:spPr>
      </p:sp>
      <p:sp>
        <p:nvSpPr>
          <p:cNvPr id="29" name="Freeform 29"/>
          <p:cNvSpPr/>
          <p:nvPr/>
        </p:nvSpPr>
        <p:spPr>
          <a:xfrm>
            <a:off x="3959921" y="6308510"/>
            <a:ext cx="2113329" cy="2113329"/>
          </a:xfrm>
          <a:custGeom>
            <a:avLst/>
            <a:gdLst/>
            <a:ahLst/>
            <a:cxnLst/>
            <a:rect l="l" t="t" r="r" b="b"/>
            <a:pathLst>
              <a:path w="2113329" h="2113329">
                <a:moveTo>
                  <a:pt x="0" y="0"/>
                </a:moveTo>
                <a:lnTo>
                  <a:pt x="2113329" y="0"/>
                </a:lnTo>
                <a:lnTo>
                  <a:pt x="2113329" y="2113329"/>
                </a:lnTo>
                <a:lnTo>
                  <a:pt x="0" y="211332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30" name="TextBox 30"/>
          <p:cNvSpPr txBox="1"/>
          <p:nvPr/>
        </p:nvSpPr>
        <p:spPr>
          <a:xfrm>
            <a:off x="4359971" y="7039463"/>
            <a:ext cx="1305836" cy="1137198"/>
          </a:xfrm>
          <a:prstGeom prst="rect">
            <a:avLst/>
          </a:prstGeom>
        </p:spPr>
        <p:txBody>
          <a:bodyPr lIns="0" tIns="0" rIns="0" bIns="0" rtlCol="0" anchor="t">
            <a:spAutoFit/>
          </a:bodyPr>
          <a:lstStyle/>
          <a:p>
            <a:pPr marL="0" lvl="0" indent="0" algn="ctr">
              <a:lnSpc>
                <a:spcPts val="7693"/>
              </a:lnSpc>
              <a:spcBef>
                <a:spcPct val="0"/>
              </a:spcBef>
            </a:pPr>
            <a:r>
              <a:rPr lang="en-US" sz="10686">
                <a:solidFill>
                  <a:srgbClr val="40B8F5"/>
                </a:solidFill>
                <a:latin typeface="Computer Says No"/>
                <a:ea typeface="Computer Says No"/>
                <a:cs typeface="Computer Says No"/>
                <a:sym typeface="Computer Says No"/>
              </a:rPr>
              <a:t>06</a:t>
            </a:r>
          </a:p>
        </p:txBody>
      </p:sp>
      <p:sp>
        <p:nvSpPr>
          <p:cNvPr id="31" name="TextBox 31"/>
          <p:cNvSpPr txBox="1"/>
          <p:nvPr/>
        </p:nvSpPr>
        <p:spPr>
          <a:xfrm>
            <a:off x="3442834" y="8736043"/>
            <a:ext cx="3121512" cy="798195"/>
          </a:xfrm>
          <a:prstGeom prst="rect">
            <a:avLst/>
          </a:prstGeom>
        </p:spPr>
        <p:txBody>
          <a:bodyPr lIns="0" tIns="0" rIns="0" bIns="0" rtlCol="0" anchor="t">
            <a:spAutoFit/>
          </a:bodyPr>
          <a:lstStyle/>
          <a:p>
            <a:pPr algn="ctr">
              <a:lnSpc>
                <a:spcPts val="3240"/>
              </a:lnSpc>
            </a:pPr>
            <a:r>
              <a:rPr lang="en-US" sz="2000">
                <a:solidFill>
                  <a:srgbClr val="FFFFFF"/>
                </a:solidFill>
                <a:latin typeface="League Spartan"/>
                <a:ea typeface="League Spartan"/>
                <a:cs typeface="League Spartan"/>
                <a:sym typeface="League Spartan"/>
              </a:rPr>
              <a:t>Learning and Exploration</a:t>
            </a:r>
          </a:p>
        </p:txBody>
      </p:sp>
    </p:spTree>
  </p:cSld>
  <p:clrMapOvr>
    <a:masterClrMapping/>
  </p:clrMapOvr>
  <p:transition>
    <p:cover/>
  </p:transition>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rgbClr val="041069">
                <a:alpha val="100000"/>
              </a:srgbClr>
            </a:gs>
            <a:gs pos="50000">
              <a:srgbClr val="5527F5">
                <a:alpha val="100000"/>
              </a:srgbClr>
            </a:gs>
            <a:gs pos="100000">
              <a:srgbClr val="131FA8">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a:off x="11048546" y="1929527"/>
            <a:ext cx="6210754" cy="6796340"/>
          </a:xfrm>
          <a:custGeom>
            <a:avLst/>
            <a:gdLst/>
            <a:ahLst/>
            <a:cxnLst/>
            <a:rect l="l" t="t" r="r" b="b"/>
            <a:pathLst>
              <a:path w="6210754" h="6796340">
                <a:moveTo>
                  <a:pt x="0" y="0"/>
                </a:moveTo>
                <a:lnTo>
                  <a:pt x="6210754" y="0"/>
                </a:lnTo>
                <a:lnTo>
                  <a:pt x="6210754" y="6796339"/>
                </a:lnTo>
                <a:lnTo>
                  <a:pt x="0" y="6796339"/>
                </a:lnTo>
                <a:lnTo>
                  <a:pt x="0" y="0"/>
                </a:lnTo>
                <a:close/>
              </a:path>
            </a:pathLst>
          </a:custGeom>
          <a:blipFill>
            <a:blip r:embed="rId2"/>
            <a:stretch>
              <a:fillRect/>
            </a:stretch>
          </a:blipFill>
        </p:spPr>
      </p:sp>
      <p:sp>
        <p:nvSpPr>
          <p:cNvPr id="3" name="Freeform 3"/>
          <p:cNvSpPr/>
          <p:nvPr/>
        </p:nvSpPr>
        <p:spPr>
          <a:xfrm>
            <a:off x="-1830357" y="-902150"/>
            <a:ext cx="6173053" cy="2601942"/>
          </a:xfrm>
          <a:custGeom>
            <a:avLst/>
            <a:gdLst/>
            <a:ahLst/>
            <a:cxnLst/>
            <a:rect l="l" t="t" r="r" b="b"/>
            <a:pathLst>
              <a:path w="6173053" h="2601942">
                <a:moveTo>
                  <a:pt x="0" y="0"/>
                </a:moveTo>
                <a:lnTo>
                  <a:pt x="6173052" y="0"/>
                </a:lnTo>
                <a:lnTo>
                  <a:pt x="6173052" y="2601941"/>
                </a:lnTo>
                <a:lnTo>
                  <a:pt x="0" y="2601941"/>
                </a:lnTo>
                <a:lnTo>
                  <a:pt x="0" y="0"/>
                </a:lnTo>
                <a:close/>
              </a:path>
            </a:pathLst>
          </a:custGeom>
          <a:blipFill>
            <a:blip r:embed="rId3"/>
            <a:stretch>
              <a:fillRect/>
            </a:stretch>
          </a:blipFill>
        </p:spPr>
      </p:sp>
      <p:sp>
        <p:nvSpPr>
          <p:cNvPr id="4" name="Freeform 4"/>
          <p:cNvSpPr/>
          <p:nvPr/>
        </p:nvSpPr>
        <p:spPr>
          <a:xfrm rot="3091052">
            <a:off x="-1684467" y="5508041"/>
            <a:ext cx="6638823" cy="5976180"/>
          </a:xfrm>
          <a:custGeom>
            <a:avLst/>
            <a:gdLst/>
            <a:ahLst/>
            <a:cxnLst/>
            <a:rect l="l" t="t" r="r" b="b"/>
            <a:pathLst>
              <a:path w="6638823" h="5976180">
                <a:moveTo>
                  <a:pt x="0" y="0"/>
                </a:moveTo>
                <a:lnTo>
                  <a:pt x="6638824" y="0"/>
                </a:lnTo>
                <a:lnTo>
                  <a:pt x="6638824" y="5976180"/>
                </a:lnTo>
                <a:lnTo>
                  <a:pt x="0" y="5976180"/>
                </a:lnTo>
                <a:lnTo>
                  <a:pt x="0" y="0"/>
                </a:lnTo>
                <a:close/>
              </a:path>
            </a:pathLst>
          </a:custGeom>
          <a:blipFill>
            <a:blip r:embed="rId4"/>
            <a:stretch>
              <a:fillRect/>
            </a:stretch>
          </a:blipFill>
        </p:spPr>
      </p:sp>
      <p:sp>
        <p:nvSpPr>
          <p:cNvPr id="5" name="TextBox 5"/>
          <p:cNvSpPr txBox="1"/>
          <p:nvPr/>
        </p:nvSpPr>
        <p:spPr>
          <a:xfrm>
            <a:off x="2522764" y="3352220"/>
            <a:ext cx="7382884" cy="4334520"/>
          </a:xfrm>
          <a:prstGeom prst="rect">
            <a:avLst/>
          </a:prstGeom>
        </p:spPr>
        <p:txBody>
          <a:bodyPr lIns="0" tIns="0" rIns="0" bIns="0" rtlCol="0" anchor="t">
            <a:spAutoFit/>
          </a:bodyPr>
          <a:lstStyle/>
          <a:p>
            <a:pPr algn="ctr">
              <a:lnSpc>
                <a:spcPts val="16889"/>
              </a:lnSpc>
            </a:pPr>
            <a:r>
              <a:rPr lang="en-US" sz="23458" dirty="0">
                <a:solidFill>
                  <a:schemeClr val="bg1"/>
                </a:solidFill>
                <a:latin typeface="Computer Says No"/>
                <a:ea typeface="Computer Says No"/>
                <a:cs typeface="Computer Says No"/>
                <a:sym typeface="Computer Says No"/>
              </a:rPr>
              <a:t>PROJECT </a:t>
            </a:r>
          </a:p>
          <a:p>
            <a:pPr marL="0" lvl="0" indent="0" algn="ctr">
              <a:lnSpc>
                <a:spcPts val="16889"/>
              </a:lnSpc>
              <a:spcBef>
                <a:spcPct val="0"/>
              </a:spcBef>
            </a:pPr>
            <a:r>
              <a:rPr lang="en-US" sz="23458" dirty="0">
                <a:solidFill>
                  <a:schemeClr val="bg1"/>
                </a:solidFill>
                <a:latin typeface="Computer Says No"/>
                <a:ea typeface="Computer Says No"/>
                <a:cs typeface="Computer Says No"/>
                <a:sym typeface="Computer Says No"/>
              </a:rPr>
              <a:t>DEMO</a:t>
            </a:r>
          </a:p>
        </p:txBody>
      </p:sp>
    </p:spTree>
  </p:cSld>
  <p:clrMapOvr>
    <a:masterClrMapping/>
  </p:clrMapOvr>
  <p:transition spd="slow">
    <p:push/>
  </p:transition>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rgbClr val="041069">
                <a:alpha val="100000"/>
              </a:srgbClr>
            </a:gs>
            <a:gs pos="50000">
              <a:srgbClr val="5527F5">
                <a:alpha val="100000"/>
              </a:srgbClr>
            </a:gs>
            <a:gs pos="100000">
              <a:srgbClr val="131FA8">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rot="8620763">
            <a:off x="-429086" y="-676113"/>
            <a:ext cx="8987203" cy="4150026"/>
          </a:xfrm>
          <a:custGeom>
            <a:avLst/>
            <a:gdLst/>
            <a:ahLst/>
            <a:cxnLst/>
            <a:rect l="l" t="t" r="r" b="b"/>
            <a:pathLst>
              <a:path w="8987203" h="4150026">
                <a:moveTo>
                  <a:pt x="0" y="0"/>
                </a:moveTo>
                <a:lnTo>
                  <a:pt x="8987203" y="0"/>
                </a:lnTo>
                <a:lnTo>
                  <a:pt x="8987203" y="4150027"/>
                </a:lnTo>
                <a:lnTo>
                  <a:pt x="0" y="4150027"/>
                </a:lnTo>
                <a:lnTo>
                  <a:pt x="0" y="0"/>
                </a:lnTo>
                <a:close/>
              </a:path>
            </a:pathLst>
          </a:custGeom>
          <a:blipFill>
            <a:blip r:embed="rId4"/>
            <a:stretch>
              <a:fillRect/>
            </a:stretch>
          </a:blipFill>
        </p:spPr>
      </p:sp>
      <p:sp>
        <p:nvSpPr>
          <p:cNvPr id="3" name="Freeform 3"/>
          <p:cNvSpPr/>
          <p:nvPr/>
        </p:nvSpPr>
        <p:spPr>
          <a:xfrm>
            <a:off x="14950717" y="4257922"/>
            <a:ext cx="2965916" cy="6828198"/>
          </a:xfrm>
          <a:custGeom>
            <a:avLst/>
            <a:gdLst/>
            <a:ahLst/>
            <a:cxnLst/>
            <a:rect l="l" t="t" r="r" b="b"/>
            <a:pathLst>
              <a:path w="2965916" h="6828198">
                <a:moveTo>
                  <a:pt x="0" y="0"/>
                </a:moveTo>
                <a:lnTo>
                  <a:pt x="2965917" y="0"/>
                </a:lnTo>
                <a:lnTo>
                  <a:pt x="2965917" y="6828199"/>
                </a:lnTo>
                <a:lnTo>
                  <a:pt x="0" y="6828199"/>
                </a:lnTo>
                <a:lnTo>
                  <a:pt x="0" y="0"/>
                </a:lnTo>
                <a:close/>
              </a:path>
            </a:pathLst>
          </a:custGeom>
          <a:blipFill>
            <a:blip r:embed="rId5"/>
            <a:stretch>
              <a:fillRect/>
            </a:stretch>
          </a:blipFill>
        </p:spPr>
      </p:sp>
      <p:sp>
        <p:nvSpPr>
          <p:cNvPr id="4" name="Freeform 4"/>
          <p:cNvSpPr/>
          <p:nvPr/>
        </p:nvSpPr>
        <p:spPr>
          <a:xfrm>
            <a:off x="-107017" y="7672021"/>
            <a:ext cx="4171532" cy="3569725"/>
          </a:xfrm>
          <a:custGeom>
            <a:avLst/>
            <a:gdLst/>
            <a:ahLst/>
            <a:cxnLst/>
            <a:rect l="l" t="t" r="r" b="b"/>
            <a:pathLst>
              <a:path w="4171532" h="3569725">
                <a:moveTo>
                  <a:pt x="0" y="0"/>
                </a:moveTo>
                <a:lnTo>
                  <a:pt x="4171532" y="0"/>
                </a:lnTo>
                <a:lnTo>
                  <a:pt x="4171532" y="3569725"/>
                </a:lnTo>
                <a:lnTo>
                  <a:pt x="0" y="3569725"/>
                </a:lnTo>
                <a:lnTo>
                  <a:pt x="0" y="0"/>
                </a:lnTo>
                <a:close/>
              </a:path>
            </a:pathLst>
          </a:custGeom>
          <a:blipFill>
            <a:blip r:embed="rId6"/>
            <a:stretch>
              <a:fillRect/>
            </a:stretch>
          </a:blipFill>
        </p:spPr>
      </p:sp>
      <p:sp>
        <p:nvSpPr>
          <p:cNvPr id="5" name="Freeform 5"/>
          <p:cNvSpPr/>
          <p:nvPr/>
        </p:nvSpPr>
        <p:spPr>
          <a:xfrm>
            <a:off x="13941740" y="-4440594"/>
            <a:ext cx="8339294" cy="7136224"/>
          </a:xfrm>
          <a:custGeom>
            <a:avLst/>
            <a:gdLst/>
            <a:ahLst/>
            <a:cxnLst/>
            <a:rect l="l" t="t" r="r" b="b"/>
            <a:pathLst>
              <a:path w="8339294" h="7136224">
                <a:moveTo>
                  <a:pt x="0" y="0"/>
                </a:moveTo>
                <a:lnTo>
                  <a:pt x="8339295" y="0"/>
                </a:lnTo>
                <a:lnTo>
                  <a:pt x="8339295" y="7136224"/>
                </a:lnTo>
                <a:lnTo>
                  <a:pt x="0" y="7136224"/>
                </a:lnTo>
                <a:lnTo>
                  <a:pt x="0" y="0"/>
                </a:lnTo>
                <a:close/>
              </a:path>
            </a:pathLst>
          </a:custGeom>
          <a:blipFill>
            <a:blip r:embed="rId6"/>
            <a:stretch>
              <a:fillRect/>
            </a:stretch>
          </a:blipFill>
        </p:spPr>
      </p:sp>
      <p:pic>
        <p:nvPicPr>
          <p:cNvPr id="6" name="Picture 6">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7"/>
          <a:srcRect t="27856" b="16547"/>
          <a:stretch>
            <a:fillRect/>
          </a:stretch>
        </p:blipFill>
        <p:spPr>
          <a:xfrm>
            <a:off x="1769525" y="1046167"/>
            <a:ext cx="15128469" cy="8410716"/>
          </a:xfrm>
          <a:prstGeom prst="rect">
            <a:avLst/>
          </a:prstGeom>
        </p:spPr>
      </p:pic>
    </p:spTree>
  </p:cSld>
  <p:clrMapOvr>
    <a:masterClrMapping/>
  </p:clrMapOvr>
  <p:transition spd="slow">
    <p:push/>
  </p:transition>
  <p:timing>
    <p:tnLst>
      <p:par>
        <p:cTn id="1" dur="indefinite" restart="never" nodeType="tmRoot">
          <p:childTnLst>
            <p:video>
              <p:cMediaNode vol="0">
                <p:cTn id="2" fill="hold" display="0">
                  <p:stCondLst>
                    <p:cond delay="indefinite"/>
                  </p:stCondLst>
                </p:cTn>
                <p:tgtEl>
                  <p:spTgt spid="6"/>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rgbClr val="844EEA">
                <a:alpha val="100000"/>
              </a:srgbClr>
            </a:gs>
            <a:gs pos="50000">
              <a:srgbClr val="5527F5">
                <a:alpha val="100000"/>
              </a:srgbClr>
            </a:gs>
            <a:gs pos="100000">
              <a:srgbClr val="041069">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AutoShape 2"/>
          <p:cNvSpPr/>
          <p:nvPr/>
        </p:nvSpPr>
        <p:spPr>
          <a:xfrm>
            <a:off x="5764344" y="5958420"/>
            <a:ext cx="0" cy="5145633"/>
          </a:xfrm>
          <a:prstGeom prst="line">
            <a:avLst/>
          </a:prstGeom>
          <a:ln w="38100" cap="flat">
            <a:solidFill>
              <a:srgbClr val="FFFFFF"/>
            </a:solidFill>
            <a:prstDash val="solid"/>
            <a:headEnd type="none" w="sm" len="sm"/>
            <a:tailEnd type="none" w="sm" len="sm"/>
          </a:ln>
        </p:spPr>
      </p:sp>
      <p:sp>
        <p:nvSpPr>
          <p:cNvPr id="3" name="AutoShape 3"/>
          <p:cNvSpPr/>
          <p:nvPr/>
        </p:nvSpPr>
        <p:spPr>
          <a:xfrm>
            <a:off x="5802444" y="-2572817"/>
            <a:ext cx="0" cy="5145633"/>
          </a:xfrm>
          <a:prstGeom prst="line">
            <a:avLst/>
          </a:prstGeom>
          <a:ln w="38100" cap="flat">
            <a:solidFill>
              <a:srgbClr val="FFFFFF"/>
            </a:solidFill>
            <a:prstDash val="solid"/>
            <a:headEnd type="none" w="sm" len="sm"/>
            <a:tailEnd type="none" w="sm" len="sm"/>
          </a:ln>
        </p:spPr>
      </p:sp>
      <p:sp>
        <p:nvSpPr>
          <p:cNvPr id="4" name="Freeform 4"/>
          <p:cNvSpPr/>
          <p:nvPr/>
        </p:nvSpPr>
        <p:spPr>
          <a:xfrm>
            <a:off x="10208092" y="-3588763"/>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2"/>
            <a:stretch>
              <a:fillRect/>
            </a:stretch>
          </a:blipFill>
        </p:spPr>
      </p:sp>
      <p:sp>
        <p:nvSpPr>
          <p:cNvPr id="5" name="Freeform 5"/>
          <p:cNvSpPr/>
          <p:nvPr/>
        </p:nvSpPr>
        <p:spPr>
          <a:xfrm>
            <a:off x="-1995996" y="5507733"/>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2"/>
            <a:stretch>
              <a:fillRect/>
            </a:stretch>
          </a:blipFill>
        </p:spPr>
      </p:sp>
      <p:sp>
        <p:nvSpPr>
          <p:cNvPr id="6" name="TextBox 6"/>
          <p:cNvSpPr txBox="1"/>
          <p:nvPr/>
        </p:nvSpPr>
        <p:spPr>
          <a:xfrm>
            <a:off x="1619702" y="2582224"/>
            <a:ext cx="7747874" cy="2963247"/>
          </a:xfrm>
          <a:prstGeom prst="rect">
            <a:avLst/>
          </a:prstGeom>
        </p:spPr>
        <p:txBody>
          <a:bodyPr lIns="0" tIns="0" rIns="0" bIns="0" rtlCol="0" anchor="t">
            <a:spAutoFit/>
          </a:bodyPr>
          <a:lstStyle/>
          <a:p>
            <a:pPr marL="0" lvl="0" indent="0" algn="ctr">
              <a:lnSpc>
                <a:spcPts val="26366"/>
              </a:lnSpc>
            </a:pPr>
            <a:r>
              <a:rPr lang="en-US" sz="18833" dirty="0">
                <a:solidFill>
                  <a:schemeClr val="bg1"/>
                </a:solidFill>
                <a:latin typeface="Computer Says No"/>
                <a:ea typeface="Computer Says No"/>
                <a:cs typeface="Computer Says No"/>
                <a:sym typeface="Computer Says No"/>
              </a:rPr>
              <a:t>THANK YOU</a:t>
            </a:r>
            <a:r>
              <a:rPr lang="en-US" sz="18833" dirty="0">
                <a:solidFill>
                  <a:srgbClr val="6866E1"/>
                </a:solidFill>
                <a:latin typeface="Computer Says No"/>
                <a:ea typeface="Computer Says No"/>
                <a:cs typeface="Computer Says No"/>
                <a:sym typeface="Computer Says No"/>
              </a:rPr>
              <a:t>!</a:t>
            </a:r>
          </a:p>
        </p:txBody>
      </p:sp>
      <p:sp>
        <p:nvSpPr>
          <p:cNvPr id="7" name="Freeform 7"/>
          <p:cNvSpPr/>
          <p:nvPr/>
        </p:nvSpPr>
        <p:spPr>
          <a:xfrm>
            <a:off x="9144000" y="1550639"/>
            <a:ext cx="8001878" cy="8071895"/>
          </a:xfrm>
          <a:custGeom>
            <a:avLst/>
            <a:gdLst/>
            <a:ahLst/>
            <a:cxnLst/>
            <a:rect l="l" t="t" r="r" b="b"/>
            <a:pathLst>
              <a:path w="8001878" h="8071895">
                <a:moveTo>
                  <a:pt x="0" y="0"/>
                </a:moveTo>
                <a:lnTo>
                  <a:pt x="8001878" y="0"/>
                </a:lnTo>
                <a:lnTo>
                  <a:pt x="8001878" y="8071894"/>
                </a:lnTo>
                <a:lnTo>
                  <a:pt x="0" y="8071894"/>
                </a:lnTo>
                <a:lnTo>
                  <a:pt x="0" y="0"/>
                </a:lnTo>
                <a:close/>
              </a:path>
            </a:pathLst>
          </a:custGeom>
          <a:blipFill>
            <a:blip r:embed="rId3"/>
            <a:stretch>
              <a:fillRect/>
            </a:stretch>
          </a:blipFill>
        </p:spPr>
      </p:sp>
      <p:sp>
        <p:nvSpPr>
          <p:cNvPr id="8" name="Freeform 8"/>
          <p:cNvSpPr/>
          <p:nvPr/>
        </p:nvSpPr>
        <p:spPr>
          <a:xfrm>
            <a:off x="-1995996" y="7317810"/>
            <a:ext cx="6049393" cy="5290528"/>
          </a:xfrm>
          <a:custGeom>
            <a:avLst/>
            <a:gdLst/>
            <a:ahLst/>
            <a:cxnLst/>
            <a:rect l="l" t="t" r="r" b="b"/>
            <a:pathLst>
              <a:path w="6049393" h="5290528">
                <a:moveTo>
                  <a:pt x="0" y="0"/>
                </a:moveTo>
                <a:lnTo>
                  <a:pt x="6049392" y="0"/>
                </a:lnTo>
                <a:lnTo>
                  <a:pt x="6049392" y="5290527"/>
                </a:lnTo>
                <a:lnTo>
                  <a:pt x="0" y="5290527"/>
                </a:lnTo>
                <a:lnTo>
                  <a:pt x="0" y="0"/>
                </a:lnTo>
                <a:close/>
              </a:path>
            </a:pathLst>
          </a:custGeom>
          <a:blipFill>
            <a:blip r:embed="rId4"/>
            <a:stretch>
              <a:fillRect/>
            </a:stretch>
          </a:blipFill>
        </p:spPr>
      </p:sp>
      <p:sp>
        <p:nvSpPr>
          <p:cNvPr id="9" name="Freeform 9"/>
          <p:cNvSpPr/>
          <p:nvPr/>
        </p:nvSpPr>
        <p:spPr>
          <a:xfrm>
            <a:off x="14771515" y="-3149182"/>
            <a:ext cx="6049393" cy="5290528"/>
          </a:xfrm>
          <a:custGeom>
            <a:avLst/>
            <a:gdLst/>
            <a:ahLst/>
            <a:cxnLst/>
            <a:rect l="l" t="t" r="r" b="b"/>
            <a:pathLst>
              <a:path w="6049393" h="5290528">
                <a:moveTo>
                  <a:pt x="0" y="0"/>
                </a:moveTo>
                <a:lnTo>
                  <a:pt x="6049392" y="0"/>
                </a:lnTo>
                <a:lnTo>
                  <a:pt x="6049392" y="5290527"/>
                </a:lnTo>
                <a:lnTo>
                  <a:pt x="0" y="5290527"/>
                </a:lnTo>
                <a:lnTo>
                  <a:pt x="0" y="0"/>
                </a:lnTo>
                <a:close/>
              </a:path>
            </a:pathLst>
          </a:custGeom>
          <a:blipFill>
            <a:blip r:embed="rId4"/>
            <a:stretch>
              <a:fillRect/>
            </a:stretch>
          </a:blipFill>
        </p:spPr>
      </p:sp>
    </p:spTree>
  </p:cSld>
  <p:clrMapOvr>
    <a:masterClrMapping/>
  </p:clrMapOvr>
  <p:transition>
    <p:fad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TotalTime>
  <Words>245</Words>
  <Application>Microsoft Office PowerPoint</Application>
  <PresentationFormat>Custom</PresentationFormat>
  <Paragraphs>38</Paragraphs>
  <Slides>8</Slides>
  <Notes>0</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8</vt:i4>
      </vt:variant>
    </vt:vector>
  </HeadingPairs>
  <TitlesOfParts>
    <vt:vector size="17" baseType="lpstr">
      <vt:lpstr>Poppins Medium</vt:lpstr>
      <vt:lpstr>League Spartan</vt:lpstr>
      <vt:lpstr>Computer Says No</vt:lpstr>
      <vt:lpstr>Poppins Light</vt:lpstr>
      <vt:lpstr>Canva Sans Bold</vt:lpstr>
      <vt:lpstr>Arial</vt:lpstr>
      <vt:lpstr>Canva Sans</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Futuristic Illustrative Artificial Intelligence Project Presentation</dc:title>
  <cp:lastModifiedBy>Arpan Kumar</cp:lastModifiedBy>
  <cp:revision>2</cp:revision>
  <dcterms:created xsi:type="dcterms:W3CDTF">2006-08-16T00:00:00Z</dcterms:created>
  <dcterms:modified xsi:type="dcterms:W3CDTF">2024-10-02T15:36:06Z</dcterms:modified>
  <dc:identifier>DAGSbI0xHlQ</dc:identifier>
</cp:coreProperties>
</file>